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8" r:id="rId1"/>
  </p:sldMasterIdLst>
  <p:notesMasterIdLst>
    <p:notesMasterId r:id="rId14"/>
  </p:notesMasterIdLst>
  <p:sldIdLst>
    <p:sldId id="256" r:id="rId2"/>
    <p:sldId id="257" r:id="rId3"/>
    <p:sldId id="267" r:id="rId4"/>
    <p:sldId id="258" r:id="rId5"/>
    <p:sldId id="264" r:id="rId6"/>
    <p:sldId id="259" r:id="rId7"/>
    <p:sldId id="266" r:id="rId8"/>
    <p:sldId id="265" r:id="rId9"/>
    <p:sldId id="260" r:id="rId10"/>
    <p:sldId id="261" r:id="rId11"/>
    <p:sldId id="268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843"/>
    <p:restoredTop sz="94259"/>
  </p:normalViewPr>
  <p:slideViewPr>
    <p:cSldViewPr snapToGrid="0" snapToObjects="1">
      <p:cViewPr varScale="1">
        <p:scale>
          <a:sx n="52" d="100"/>
          <a:sy n="52" d="100"/>
        </p:scale>
        <p:origin x="200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dk2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dk2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88A7D-A8A1-41B3-A84B-1FDE27C186DB}" type="doc">
      <dgm:prSet loTypeId="urn:microsoft.com/office/officeart/2018/5/layout/IconLeafLabelList" loCatId="icon" qsTypeId="urn:microsoft.com/office/officeart/2005/8/quickstyle/simple2" qsCatId="simple" csTypeId="urn:microsoft.com/office/officeart/2018/5/colors/Iconchunking_coloredtext_accent0_3" csCatId="mainScheme" phldr="1"/>
      <dgm:spPr/>
      <dgm:t>
        <a:bodyPr/>
        <a:lstStyle/>
        <a:p>
          <a:endParaRPr lang="en-US"/>
        </a:p>
      </dgm:t>
    </dgm:pt>
    <dgm:pt modelId="{D05D9C83-0CBE-40D4-900C-FD64D4650413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dirty="0">
              <a:latin typeface="Agency FB" panose="020B0503020202020204" pitchFamily="34" charset="77"/>
            </a:rPr>
            <a:t>High achievers-pressure for perfection </a:t>
          </a:r>
        </a:p>
      </dgm:t>
    </dgm:pt>
    <dgm:pt modelId="{2F74D99E-CEA5-4B04-9AD6-D8CCE4FC91FF}" type="parTrans" cxnId="{041935DA-B6E9-4144-B28E-9B4E7B75A42F}">
      <dgm:prSet/>
      <dgm:spPr/>
      <dgm:t>
        <a:bodyPr/>
        <a:lstStyle/>
        <a:p>
          <a:endParaRPr lang="en-US"/>
        </a:p>
      </dgm:t>
    </dgm:pt>
    <dgm:pt modelId="{A67C5085-3651-4EED-9E83-E5D61A95C41E}" type="sibTrans" cxnId="{041935DA-B6E9-4144-B28E-9B4E7B75A42F}">
      <dgm:prSet/>
      <dgm:spPr/>
      <dgm:t>
        <a:bodyPr/>
        <a:lstStyle/>
        <a:p>
          <a:endParaRPr lang="en-US"/>
        </a:p>
      </dgm:t>
    </dgm:pt>
    <dgm:pt modelId="{6EE84480-1694-4355-A9BB-A87873E5E8B9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dirty="0">
              <a:latin typeface="Agency FB" panose="020B0503020202020204" pitchFamily="34" charset="77"/>
            </a:rPr>
            <a:t>Mental health</a:t>
          </a:r>
        </a:p>
        <a:p>
          <a:pPr>
            <a:lnSpc>
              <a:spcPct val="100000"/>
            </a:lnSpc>
            <a:defRPr cap="all"/>
          </a:pPr>
          <a:r>
            <a:rPr lang="en-US" sz="2000" dirty="0">
              <a:latin typeface="Agency FB" panose="020B0503020202020204" pitchFamily="34" charset="77"/>
            </a:rPr>
            <a:t>issues </a:t>
          </a:r>
        </a:p>
      </dgm:t>
    </dgm:pt>
    <dgm:pt modelId="{5038F1F4-1667-460C-A373-2EB40793D05E}" type="parTrans" cxnId="{8857168E-93A5-4C30-A897-172C83E597E0}">
      <dgm:prSet/>
      <dgm:spPr/>
      <dgm:t>
        <a:bodyPr/>
        <a:lstStyle/>
        <a:p>
          <a:endParaRPr lang="en-US"/>
        </a:p>
      </dgm:t>
    </dgm:pt>
    <dgm:pt modelId="{BA51E077-A541-4490-A037-B12AE72015B4}" type="sibTrans" cxnId="{8857168E-93A5-4C30-A897-172C83E597E0}">
      <dgm:prSet/>
      <dgm:spPr/>
      <dgm:t>
        <a:bodyPr/>
        <a:lstStyle/>
        <a:p>
          <a:endParaRPr lang="en-US"/>
        </a:p>
      </dgm:t>
    </dgm:pt>
    <dgm:pt modelId="{5A6C4625-2456-4513-A50A-7CBB587AE8C2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dirty="0">
              <a:latin typeface="Agency FB" panose="020B0503020202020204" pitchFamily="34" charset="77"/>
            </a:rPr>
            <a:t>Fear of Failure </a:t>
          </a:r>
        </a:p>
      </dgm:t>
    </dgm:pt>
    <dgm:pt modelId="{BC989949-310D-4D7D-B79A-6A4D5367ADE4}" type="parTrans" cxnId="{570DD0E2-EBC0-4862-8CF5-76E7FDA70EEE}">
      <dgm:prSet/>
      <dgm:spPr/>
      <dgm:t>
        <a:bodyPr/>
        <a:lstStyle/>
        <a:p>
          <a:endParaRPr lang="en-US"/>
        </a:p>
      </dgm:t>
    </dgm:pt>
    <dgm:pt modelId="{E3B777D3-D64C-45C6-947A-200C5A9523B5}" type="sibTrans" cxnId="{570DD0E2-EBC0-4862-8CF5-76E7FDA70EEE}">
      <dgm:prSet/>
      <dgm:spPr/>
      <dgm:t>
        <a:bodyPr/>
        <a:lstStyle/>
        <a:p>
          <a:endParaRPr lang="en-US"/>
        </a:p>
      </dgm:t>
    </dgm:pt>
    <dgm:pt modelId="{FAAC6F8E-514D-4313-9F43-7347AF211B17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dirty="0">
              <a:latin typeface="Agency FB" panose="020B0503020202020204" pitchFamily="34" charset="77"/>
            </a:rPr>
            <a:t>Train harder mentality </a:t>
          </a:r>
        </a:p>
      </dgm:t>
    </dgm:pt>
    <dgm:pt modelId="{CFA49EA2-DE0C-4C1C-BBE1-1E51E4C69C6A}" type="parTrans" cxnId="{6E870AF9-596F-4598-B2FD-093FBD9BB6C5}">
      <dgm:prSet/>
      <dgm:spPr/>
      <dgm:t>
        <a:bodyPr/>
        <a:lstStyle/>
        <a:p>
          <a:endParaRPr lang="en-US"/>
        </a:p>
      </dgm:t>
    </dgm:pt>
    <dgm:pt modelId="{6C9748A1-72F1-4467-B5DC-9C8CD11A7AC0}" type="sibTrans" cxnId="{6E870AF9-596F-4598-B2FD-093FBD9BB6C5}">
      <dgm:prSet/>
      <dgm:spPr/>
      <dgm:t>
        <a:bodyPr/>
        <a:lstStyle/>
        <a:p>
          <a:endParaRPr lang="en-US"/>
        </a:p>
      </dgm:t>
    </dgm:pt>
    <dgm:pt modelId="{6EEF62DB-D3DA-4B98-84A3-39C20E9615E0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dirty="0">
              <a:latin typeface="Agency FB" panose="020B0503020202020204" pitchFamily="34" charset="77"/>
            </a:rPr>
            <a:t>Type “A” Personalities</a:t>
          </a:r>
        </a:p>
      </dgm:t>
    </dgm:pt>
    <dgm:pt modelId="{545221DD-CC74-43AF-8F16-FD31EDECBE61}" type="sibTrans" cxnId="{AA9619FF-855B-418B-97E6-5628FE76A0F2}">
      <dgm:prSet/>
      <dgm:spPr/>
      <dgm:t>
        <a:bodyPr/>
        <a:lstStyle/>
        <a:p>
          <a:endParaRPr lang="en-US"/>
        </a:p>
      </dgm:t>
    </dgm:pt>
    <dgm:pt modelId="{F427C365-BD7F-4EDC-8DB3-AB840CDFA5C1}" type="parTrans" cxnId="{AA9619FF-855B-418B-97E6-5628FE76A0F2}">
      <dgm:prSet/>
      <dgm:spPr/>
      <dgm:t>
        <a:bodyPr/>
        <a:lstStyle/>
        <a:p>
          <a:endParaRPr lang="en-US"/>
        </a:p>
      </dgm:t>
    </dgm:pt>
    <dgm:pt modelId="{F35D0F4E-2680-41C5-8246-070F635D8640}" type="pres">
      <dgm:prSet presAssocID="{D6088A7D-A8A1-41B3-A84B-1FDE27C186DB}" presName="root" presStyleCnt="0">
        <dgm:presLayoutVars>
          <dgm:dir/>
          <dgm:resizeHandles val="exact"/>
        </dgm:presLayoutVars>
      </dgm:prSet>
      <dgm:spPr/>
    </dgm:pt>
    <dgm:pt modelId="{EDE0C2CF-328F-49E6-92B8-439531FFF080}" type="pres">
      <dgm:prSet presAssocID="{6EEF62DB-D3DA-4B98-84A3-39C20E9615E0}" presName="compNode" presStyleCnt="0"/>
      <dgm:spPr/>
    </dgm:pt>
    <dgm:pt modelId="{B68019C1-ADE2-4F8D-B300-A73764069E60}" type="pres">
      <dgm:prSet presAssocID="{6EEF62DB-D3DA-4B98-84A3-39C20E9615E0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1C28340A-A23D-4A41-81AA-C0CDCAF2CF70}" type="pres">
      <dgm:prSet presAssocID="{6EEF62DB-D3DA-4B98-84A3-39C20E9615E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57E23CA6-88AE-4364-A381-92C536E4314D}" type="pres">
      <dgm:prSet presAssocID="{6EEF62DB-D3DA-4B98-84A3-39C20E9615E0}" presName="spaceRect" presStyleCnt="0"/>
      <dgm:spPr/>
    </dgm:pt>
    <dgm:pt modelId="{1D0370EE-E8DD-4A65-A95D-572BC8DD6C43}" type="pres">
      <dgm:prSet presAssocID="{6EEF62DB-D3DA-4B98-84A3-39C20E9615E0}" presName="textRect" presStyleLbl="revTx" presStyleIdx="0" presStyleCnt="5">
        <dgm:presLayoutVars>
          <dgm:chMax val="1"/>
          <dgm:chPref val="1"/>
        </dgm:presLayoutVars>
      </dgm:prSet>
      <dgm:spPr/>
    </dgm:pt>
    <dgm:pt modelId="{B49E405A-F2E4-4C65-B6D6-4884393A303E}" type="pres">
      <dgm:prSet presAssocID="{545221DD-CC74-43AF-8F16-FD31EDECBE61}" presName="sibTrans" presStyleCnt="0"/>
      <dgm:spPr/>
    </dgm:pt>
    <dgm:pt modelId="{55491F3A-746F-4FD4-9403-A9233F7752B2}" type="pres">
      <dgm:prSet presAssocID="{D05D9C83-0CBE-40D4-900C-FD64D4650413}" presName="compNode" presStyleCnt="0"/>
      <dgm:spPr/>
    </dgm:pt>
    <dgm:pt modelId="{7257EF3D-56C8-4087-93B2-46BAE04885EF}" type="pres">
      <dgm:prSet presAssocID="{D05D9C83-0CBE-40D4-900C-FD64D4650413}" presName="iconBgRect" presStyleLbl="bgShp" presStyleIdx="1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4B974762-2DF8-4929-A035-DD30168E9EBB}" type="pres">
      <dgm:prSet presAssocID="{D05D9C83-0CBE-40D4-900C-FD64D465041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al"/>
        </a:ext>
      </dgm:extLst>
    </dgm:pt>
    <dgm:pt modelId="{94BD0451-123A-410D-A802-99D5B0521149}" type="pres">
      <dgm:prSet presAssocID="{D05D9C83-0CBE-40D4-900C-FD64D4650413}" presName="spaceRect" presStyleCnt="0"/>
      <dgm:spPr/>
    </dgm:pt>
    <dgm:pt modelId="{1B561AE8-74BA-4684-B14C-4AB62916A082}" type="pres">
      <dgm:prSet presAssocID="{D05D9C83-0CBE-40D4-900C-FD64D4650413}" presName="textRect" presStyleLbl="revTx" presStyleIdx="1" presStyleCnt="5">
        <dgm:presLayoutVars>
          <dgm:chMax val="1"/>
          <dgm:chPref val="1"/>
        </dgm:presLayoutVars>
      </dgm:prSet>
      <dgm:spPr/>
    </dgm:pt>
    <dgm:pt modelId="{D27FA381-9D0D-4F37-9437-9636D1AB019D}" type="pres">
      <dgm:prSet presAssocID="{A67C5085-3651-4EED-9E83-E5D61A95C41E}" presName="sibTrans" presStyleCnt="0"/>
      <dgm:spPr/>
    </dgm:pt>
    <dgm:pt modelId="{082FD75E-7544-4889-BD53-67745C41D370}" type="pres">
      <dgm:prSet presAssocID="{6EE84480-1694-4355-A9BB-A87873E5E8B9}" presName="compNode" presStyleCnt="0"/>
      <dgm:spPr/>
    </dgm:pt>
    <dgm:pt modelId="{8F331609-2B74-4A81-A20F-57BA2937808A}" type="pres">
      <dgm:prSet presAssocID="{6EE84480-1694-4355-A9BB-A87873E5E8B9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CF27494B-5825-4025-9C37-15A48F1E353E}" type="pres">
      <dgm:prSet presAssocID="{6EE84480-1694-4355-A9BB-A87873E5E8B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7862E1A5-D3E8-4EC9-AC47-B9244FBA2776}" type="pres">
      <dgm:prSet presAssocID="{6EE84480-1694-4355-A9BB-A87873E5E8B9}" presName="spaceRect" presStyleCnt="0"/>
      <dgm:spPr/>
    </dgm:pt>
    <dgm:pt modelId="{0D57AA65-F40D-4844-AE3A-CECB80A547CA}" type="pres">
      <dgm:prSet presAssocID="{6EE84480-1694-4355-A9BB-A87873E5E8B9}" presName="textRect" presStyleLbl="revTx" presStyleIdx="2" presStyleCnt="5">
        <dgm:presLayoutVars>
          <dgm:chMax val="1"/>
          <dgm:chPref val="1"/>
        </dgm:presLayoutVars>
      </dgm:prSet>
      <dgm:spPr/>
    </dgm:pt>
    <dgm:pt modelId="{E7AAC38A-60AF-4B51-9C63-BA2FC97EA653}" type="pres">
      <dgm:prSet presAssocID="{BA51E077-A541-4490-A037-B12AE72015B4}" presName="sibTrans" presStyleCnt="0"/>
      <dgm:spPr/>
    </dgm:pt>
    <dgm:pt modelId="{CF9DD41E-E930-4E3A-BDFA-322FA424C52C}" type="pres">
      <dgm:prSet presAssocID="{5A6C4625-2456-4513-A50A-7CBB587AE8C2}" presName="compNode" presStyleCnt="0"/>
      <dgm:spPr/>
    </dgm:pt>
    <dgm:pt modelId="{9117CE2F-BF9E-4898-8E01-8E7F40824AAD}" type="pres">
      <dgm:prSet presAssocID="{5A6C4625-2456-4513-A50A-7CBB587AE8C2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F18129F7-8712-4ED6-8819-858BA6610110}" type="pres">
      <dgm:prSet presAssocID="{5A6C4625-2456-4513-A50A-7CBB587AE8C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wnward trend"/>
        </a:ext>
      </dgm:extLst>
    </dgm:pt>
    <dgm:pt modelId="{F99279CA-B63D-4CDF-8DF4-6F8F115D5CB1}" type="pres">
      <dgm:prSet presAssocID="{5A6C4625-2456-4513-A50A-7CBB587AE8C2}" presName="spaceRect" presStyleCnt="0"/>
      <dgm:spPr/>
    </dgm:pt>
    <dgm:pt modelId="{236D753E-5C22-4AAE-BE86-E141F37B3BD5}" type="pres">
      <dgm:prSet presAssocID="{5A6C4625-2456-4513-A50A-7CBB587AE8C2}" presName="textRect" presStyleLbl="revTx" presStyleIdx="3" presStyleCnt="5">
        <dgm:presLayoutVars>
          <dgm:chMax val="1"/>
          <dgm:chPref val="1"/>
        </dgm:presLayoutVars>
      </dgm:prSet>
      <dgm:spPr/>
    </dgm:pt>
    <dgm:pt modelId="{5518E551-809A-407B-8BB3-8F42C8E320F4}" type="pres">
      <dgm:prSet presAssocID="{E3B777D3-D64C-45C6-947A-200C5A9523B5}" presName="sibTrans" presStyleCnt="0"/>
      <dgm:spPr/>
    </dgm:pt>
    <dgm:pt modelId="{37590839-3909-42A7-B34C-6191921FC96A}" type="pres">
      <dgm:prSet presAssocID="{FAAC6F8E-514D-4313-9F43-7347AF211B17}" presName="compNode" presStyleCnt="0"/>
      <dgm:spPr/>
    </dgm:pt>
    <dgm:pt modelId="{FE1CBB9E-1B30-488D-8804-FD8BB9C787A2}" type="pres">
      <dgm:prSet presAssocID="{FAAC6F8E-514D-4313-9F43-7347AF211B17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77CEC62D-0550-4B0A-ABB2-004BE2036A31}" type="pres">
      <dgm:prSet presAssocID="{FAAC6F8E-514D-4313-9F43-7347AF211B17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39DC5203-17A6-4061-AE12-9B65EC8C2FBA}" type="pres">
      <dgm:prSet presAssocID="{FAAC6F8E-514D-4313-9F43-7347AF211B17}" presName="spaceRect" presStyleCnt="0"/>
      <dgm:spPr/>
    </dgm:pt>
    <dgm:pt modelId="{C0427017-F328-4701-933E-54988CDDC505}" type="pres">
      <dgm:prSet presAssocID="{FAAC6F8E-514D-4313-9F43-7347AF211B17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C95C831D-CC8E-44E4-8B29-6881576C3022}" type="presOf" srcId="{D6088A7D-A8A1-41B3-A84B-1FDE27C186DB}" destId="{F35D0F4E-2680-41C5-8246-070F635D8640}" srcOrd="0" destOrd="0" presId="urn:microsoft.com/office/officeart/2018/5/layout/IconLeafLabelList"/>
    <dgm:cxn modelId="{63DFDA59-562D-3946-BDA2-77957FDF7F66}" type="presOf" srcId="{6EE84480-1694-4355-A9BB-A87873E5E8B9}" destId="{0D57AA65-F40D-4844-AE3A-CECB80A547CA}" srcOrd="0" destOrd="0" presId="urn:microsoft.com/office/officeart/2018/5/layout/IconLeafLabelList"/>
    <dgm:cxn modelId="{93BCC976-210E-B14F-B055-2C23D54C0B1D}" type="presOf" srcId="{5A6C4625-2456-4513-A50A-7CBB587AE8C2}" destId="{236D753E-5C22-4AAE-BE86-E141F37B3BD5}" srcOrd="0" destOrd="0" presId="urn:microsoft.com/office/officeart/2018/5/layout/IconLeafLabelList"/>
    <dgm:cxn modelId="{18E07487-F896-D649-9F47-AC3F2A386C3C}" type="presOf" srcId="{6EEF62DB-D3DA-4B98-84A3-39C20E9615E0}" destId="{1D0370EE-E8DD-4A65-A95D-572BC8DD6C43}" srcOrd="0" destOrd="0" presId="urn:microsoft.com/office/officeart/2018/5/layout/IconLeafLabelList"/>
    <dgm:cxn modelId="{8857168E-93A5-4C30-A897-172C83E597E0}" srcId="{D6088A7D-A8A1-41B3-A84B-1FDE27C186DB}" destId="{6EE84480-1694-4355-A9BB-A87873E5E8B9}" srcOrd="2" destOrd="0" parTransId="{5038F1F4-1667-460C-A373-2EB40793D05E}" sibTransId="{BA51E077-A541-4490-A037-B12AE72015B4}"/>
    <dgm:cxn modelId="{041935DA-B6E9-4144-B28E-9B4E7B75A42F}" srcId="{D6088A7D-A8A1-41B3-A84B-1FDE27C186DB}" destId="{D05D9C83-0CBE-40D4-900C-FD64D4650413}" srcOrd="1" destOrd="0" parTransId="{2F74D99E-CEA5-4B04-9AD6-D8CCE4FC91FF}" sibTransId="{A67C5085-3651-4EED-9E83-E5D61A95C41E}"/>
    <dgm:cxn modelId="{A37CBEDE-8B3B-D840-A8E6-94A9DE4E0C7B}" type="presOf" srcId="{D05D9C83-0CBE-40D4-900C-FD64D4650413}" destId="{1B561AE8-74BA-4684-B14C-4AB62916A082}" srcOrd="0" destOrd="0" presId="urn:microsoft.com/office/officeart/2018/5/layout/IconLeafLabelList"/>
    <dgm:cxn modelId="{570DD0E2-EBC0-4862-8CF5-76E7FDA70EEE}" srcId="{D6088A7D-A8A1-41B3-A84B-1FDE27C186DB}" destId="{5A6C4625-2456-4513-A50A-7CBB587AE8C2}" srcOrd="3" destOrd="0" parTransId="{BC989949-310D-4D7D-B79A-6A4D5367ADE4}" sibTransId="{E3B777D3-D64C-45C6-947A-200C5A9523B5}"/>
    <dgm:cxn modelId="{6E870AF9-596F-4598-B2FD-093FBD9BB6C5}" srcId="{D6088A7D-A8A1-41B3-A84B-1FDE27C186DB}" destId="{FAAC6F8E-514D-4313-9F43-7347AF211B17}" srcOrd="4" destOrd="0" parTransId="{CFA49EA2-DE0C-4C1C-BBE1-1E51E4C69C6A}" sibTransId="{6C9748A1-72F1-4467-B5DC-9C8CD11A7AC0}"/>
    <dgm:cxn modelId="{614807FA-3993-F44C-B7A9-17D40CAAF7B2}" type="presOf" srcId="{FAAC6F8E-514D-4313-9F43-7347AF211B17}" destId="{C0427017-F328-4701-933E-54988CDDC505}" srcOrd="0" destOrd="0" presId="urn:microsoft.com/office/officeart/2018/5/layout/IconLeafLabelList"/>
    <dgm:cxn modelId="{AA9619FF-855B-418B-97E6-5628FE76A0F2}" srcId="{D6088A7D-A8A1-41B3-A84B-1FDE27C186DB}" destId="{6EEF62DB-D3DA-4B98-84A3-39C20E9615E0}" srcOrd="0" destOrd="0" parTransId="{F427C365-BD7F-4EDC-8DB3-AB840CDFA5C1}" sibTransId="{545221DD-CC74-43AF-8F16-FD31EDECBE61}"/>
    <dgm:cxn modelId="{133DE39A-E2E4-8142-9D26-7C56E4CAD0A5}" type="presParOf" srcId="{F35D0F4E-2680-41C5-8246-070F635D8640}" destId="{EDE0C2CF-328F-49E6-92B8-439531FFF080}" srcOrd="0" destOrd="0" presId="urn:microsoft.com/office/officeart/2018/5/layout/IconLeafLabelList"/>
    <dgm:cxn modelId="{6F4BAD25-6C2C-0D4F-9918-1D55200777D3}" type="presParOf" srcId="{EDE0C2CF-328F-49E6-92B8-439531FFF080}" destId="{B68019C1-ADE2-4F8D-B300-A73764069E60}" srcOrd="0" destOrd="0" presId="urn:microsoft.com/office/officeart/2018/5/layout/IconLeafLabelList"/>
    <dgm:cxn modelId="{A59C9814-C597-DA42-9B73-470470B672E1}" type="presParOf" srcId="{EDE0C2CF-328F-49E6-92B8-439531FFF080}" destId="{1C28340A-A23D-4A41-81AA-C0CDCAF2CF70}" srcOrd="1" destOrd="0" presId="urn:microsoft.com/office/officeart/2018/5/layout/IconLeafLabelList"/>
    <dgm:cxn modelId="{73655302-4A19-0740-8A0D-1AE2022BED73}" type="presParOf" srcId="{EDE0C2CF-328F-49E6-92B8-439531FFF080}" destId="{57E23CA6-88AE-4364-A381-92C536E4314D}" srcOrd="2" destOrd="0" presId="urn:microsoft.com/office/officeart/2018/5/layout/IconLeafLabelList"/>
    <dgm:cxn modelId="{5DC54247-F4F4-8D42-BE16-9E50D1820A2B}" type="presParOf" srcId="{EDE0C2CF-328F-49E6-92B8-439531FFF080}" destId="{1D0370EE-E8DD-4A65-A95D-572BC8DD6C43}" srcOrd="3" destOrd="0" presId="urn:microsoft.com/office/officeart/2018/5/layout/IconLeafLabelList"/>
    <dgm:cxn modelId="{820ED0C2-BC51-4543-A3D2-0B208AE4F4AC}" type="presParOf" srcId="{F35D0F4E-2680-41C5-8246-070F635D8640}" destId="{B49E405A-F2E4-4C65-B6D6-4884393A303E}" srcOrd="1" destOrd="0" presId="urn:microsoft.com/office/officeart/2018/5/layout/IconLeafLabelList"/>
    <dgm:cxn modelId="{661F017D-E187-D540-8226-3B4CFB3B7E88}" type="presParOf" srcId="{F35D0F4E-2680-41C5-8246-070F635D8640}" destId="{55491F3A-746F-4FD4-9403-A9233F7752B2}" srcOrd="2" destOrd="0" presId="urn:microsoft.com/office/officeart/2018/5/layout/IconLeafLabelList"/>
    <dgm:cxn modelId="{B4BFD2C7-4B6C-4F41-B74F-DE5B50DAA706}" type="presParOf" srcId="{55491F3A-746F-4FD4-9403-A9233F7752B2}" destId="{7257EF3D-56C8-4087-93B2-46BAE04885EF}" srcOrd="0" destOrd="0" presId="urn:microsoft.com/office/officeart/2018/5/layout/IconLeafLabelList"/>
    <dgm:cxn modelId="{80E30E1C-F15A-D14A-975F-A32986DD083D}" type="presParOf" srcId="{55491F3A-746F-4FD4-9403-A9233F7752B2}" destId="{4B974762-2DF8-4929-A035-DD30168E9EBB}" srcOrd="1" destOrd="0" presId="urn:microsoft.com/office/officeart/2018/5/layout/IconLeafLabelList"/>
    <dgm:cxn modelId="{02699812-04D4-7744-A992-85956A997B16}" type="presParOf" srcId="{55491F3A-746F-4FD4-9403-A9233F7752B2}" destId="{94BD0451-123A-410D-A802-99D5B0521149}" srcOrd="2" destOrd="0" presId="urn:microsoft.com/office/officeart/2018/5/layout/IconLeafLabelList"/>
    <dgm:cxn modelId="{167FD9E9-1A74-1947-9B46-3058B1401DD9}" type="presParOf" srcId="{55491F3A-746F-4FD4-9403-A9233F7752B2}" destId="{1B561AE8-74BA-4684-B14C-4AB62916A082}" srcOrd="3" destOrd="0" presId="urn:microsoft.com/office/officeart/2018/5/layout/IconLeafLabelList"/>
    <dgm:cxn modelId="{A578AFD8-2904-8047-90DA-01BF4583B296}" type="presParOf" srcId="{F35D0F4E-2680-41C5-8246-070F635D8640}" destId="{D27FA381-9D0D-4F37-9437-9636D1AB019D}" srcOrd="3" destOrd="0" presId="urn:microsoft.com/office/officeart/2018/5/layout/IconLeafLabelList"/>
    <dgm:cxn modelId="{3A22F6E1-2E16-6C41-978D-18991853EA2B}" type="presParOf" srcId="{F35D0F4E-2680-41C5-8246-070F635D8640}" destId="{082FD75E-7544-4889-BD53-67745C41D370}" srcOrd="4" destOrd="0" presId="urn:microsoft.com/office/officeart/2018/5/layout/IconLeafLabelList"/>
    <dgm:cxn modelId="{CB7AC752-885D-A645-BC8E-C9BCAFBEAF8B}" type="presParOf" srcId="{082FD75E-7544-4889-BD53-67745C41D370}" destId="{8F331609-2B74-4A81-A20F-57BA2937808A}" srcOrd="0" destOrd="0" presId="urn:microsoft.com/office/officeart/2018/5/layout/IconLeafLabelList"/>
    <dgm:cxn modelId="{0D5433CD-4C48-7448-B6C6-4828E544ED7D}" type="presParOf" srcId="{082FD75E-7544-4889-BD53-67745C41D370}" destId="{CF27494B-5825-4025-9C37-15A48F1E353E}" srcOrd="1" destOrd="0" presId="urn:microsoft.com/office/officeart/2018/5/layout/IconLeafLabelList"/>
    <dgm:cxn modelId="{17E2CC53-F583-144A-819D-5EFEB9ACA6C0}" type="presParOf" srcId="{082FD75E-7544-4889-BD53-67745C41D370}" destId="{7862E1A5-D3E8-4EC9-AC47-B9244FBA2776}" srcOrd="2" destOrd="0" presId="urn:microsoft.com/office/officeart/2018/5/layout/IconLeafLabelList"/>
    <dgm:cxn modelId="{A0A252E7-87A9-0849-8FB0-BF4BFE46BAFF}" type="presParOf" srcId="{082FD75E-7544-4889-BD53-67745C41D370}" destId="{0D57AA65-F40D-4844-AE3A-CECB80A547CA}" srcOrd="3" destOrd="0" presId="urn:microsoft.com/office/officeart/2018/5/layout/IconLeafLabelList"/>
    <dgm:cxn modelId="{8727C315-C7E7-E54B-A38E-BB232B3E7DA2}" type="presParOf" srcId="{F35D0F4E-2680-41C5-8246-070F635D8640}" destId="{E7AAC38A-60AF-4B51-9C63-BA2FC97EA653}" srcOrd="5" destOrd="0" presId="urn:microsoft.com/office/officeart/2018/5/layout/IconLeafLabelList"/>
    <dgm:cxn modelId="{B5115EB5-A7B4-3E47-8323-0C6786915525}" type="presParOf" srcId="{F35D0F4E-2680-41C5-8246-070F635D8640}" destId="{CF9DD41E-E930-4E3A-BDFA-322FA424C52C}" srcOrd="6" destOrd="0" presId="urn:microsoft.com/office/officeart/2018/5/layout/IconLeafLabelList"/>
    <dgm:cxn modelId="{8F62FF30-6426-5849-A42F-E0EBC2877A45}" type="presParOf" srcId="{CF9DD41E-E930-4E3A-BDFA-322FA424C52C}" destId="{9117CE2F-BF9E-4898-8E01-8E7F40824AAD}" srcOrd="0" destOrd="0" presId="urn:microsoft.com/office/officeart/2018/5/layout/IconLeafLabelList"/>
    <dgm:cxn modelId="{B3BF11F2-CC1E-D949-9F6F-59609D900FC0}" type="presParOf" srcId="{CF9DD41E-E930-4E3A-BDFA-322FA424C52C}" destId="{F18129F7-8712-4ED6-8819-858BA6610110}" srcOrd="1" destOrd="0" presId="urn:microsoft.com/office/officeart/2018/5/layout/IconLeafLabelList"/>
    <dgm:cxn modelId="{CB4846FD-7024-4942-8296-B1C0259D829E}" type="presParOf" srcId="{CF9DD41E-E930-4E3A-BDFA-322FA424C52C}" destId="{F99279CA-B63D-4CDF-8DF4-6F8F115D5CB1}" srcOrd="2" destOrd="0" presId="urn:microsoft.com/office/officeart/2018/5/layout/IconLeafLabelList"/>
    <dgm:cxn modelId="{1AC8F652-2331-D147-89EB-2C96AC5A73CF}" type="presParOf" srcId="{CF9DD41E-E930-4E3A-BDFA-322FA424C52C}" destId="{236D753E-5C22-4AAE-BE86-E141F37B3BD5}" srcOrd="3" destOrd="0" presId="urn:microsoft.com/office/officeart/2018/5/layout/IconLeafLabelList"/>
    <dgm:cxn modelId="{728BDBE8-17A9-8944-BDA3-80CCB82B80A7}" type="presParOf" srcId="{F35D0F4E-2680-41C5-8246-070F635D8640}" destId="{5518E551-809A-407B-8BB3-8F42C8E320F4}" srcOrd="7" destOrd="0" presId="urn:microsoft.com/office/officeart/2018/5/layout/IconLeafLabelList"/>
    <dgm:cxn modelId="{8F7CC16E-64B5-1446-A1BE-78098814F438}" type="presParOf" srcId="{F35D0F4E-2680-41C5-8246-070F635D8640}" destId="{37590839-3909-42A7-B34C-6191921FC96A}" srcOrd="8" destOrd="0" presId="urn:microsoft.com/office/officeart/2018/5/layout/IconLeafLabelList"/>
    <dgm:cxn modelId="{AEBA8105-1014-6B48-9135-9C00071CBF39}" type="presParOf" srcId="{37590839-3909-42A7-B34C-6191921FC96A}" destId="{FE1CBB9E-1B30-488D-8804-FD8BB9C787A2}" srcOrd="0" destOrd="0" presId="urn:microsoft.com/office/officeart/2018/5/layout/IconLeafLabelList"/>
    <dgm:cxn modelId="{8410A410-41F2-3D4D-8C03-81926566DD22}" type="presParOf" srcId="{37590839-3909-42A7-B34C-6191921FC96A}" destId="{77CEC62D-0550-4B0A-ABB2-004BE2036A31}" srcOrd="1" destOrd="0" presId="urn:microsoft.com/office/officeart/2018/5/layout/IconLeafLabelList"/>
    <dgm:cxn modelId="{0B085947-5946-2648-A48A-315C3D3729A1}" type="presParOf" srcId="{37590839-3909-42A7-B34C-6191921FC96A}" destId="{39DC5203-17A6-4061-AE12-9B65EC8C2FBA}" srcOrd="2" destOrd="0" presId="urn:microsoft.com/office/officeart/2018/5/layout/IconLeafLabelList"/>
    <dgm:cxn modelId="{6CC1AD38-6120-CC4D-8A48-60CB963A01C8}" type="presParOf" srcId="{37590839-3909-42A7-B34C-6191921FC96A}" destId="{C0427017-F328-4701-933E-54988CDDC505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8019C1-ADE2-4F8D-B300-A73764069E60}">
      <dsp:nvSpPr>
        <dsp:cNvPr id="0" name=""/>
        <dsp:cNvSpPr/>
      </dsp:nvSpPr>
      <dsp:spPr>
        <a:xfrm>
          <a:off x="478800" y="1016919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28340A-A23D-4A41-81AA-C0CDCAF2CF70}">
      <dsp:nvSpPr>
        <dsp:cNvPr id="0" name=""/>
        <dsp:cNvSpPr/>
      </dsp:nvSpPr>
      <dsp:spPr>
        <a:xfrm>
          <a:off x="712800" y="1250919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D0370EE-E8DD-4A65-A95D-572BC8DD6C43}">
      <dsp:nvSpPr>
        <dsp:cNvPr id="0" name=""/>
        <dsp:cNvSpPr/>
      </dsp:nvSpPr>
      <dsp:spPr>
        <a:xfrm>
          <a:off x="127800" y="2456919"/>
          <a:ext cx="1800000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>
              <a:latin typeface="Agency FB" panose="020B0503020202020204" pitchFamily="34" charset="77"/>
            </a:rPr>
            <a:t>Type “A” Personalities</a:t>
          </a:r>
        </a:p>
      </dsp:txBody>
      <dsp:txXfrm>
        <a:off x="127800" y="2456919"/>
        <a:ext cx="1800000" cy="877500"/>
      </dsp:txXfrm>
    </dsp:sp>
    <dsp:sp modelId="{7257EF3D-56C8-4087-93B2-46BAE04885EF}">
      <dsp:nvSpPr>
        <dsp:cNvPr id="0" name=""/>
        <dsp:cNvSpPr/>
      </dsp:nvSpPr>
      <dsp:spPr>
        <a:xfrm>
          <a:off x="2593800" y="1016919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974762-2DF8-4929-A035-DD30168E9EBB}">
      <dsp:nvSpPr>
        <dsp:cNvPr id="0" name=""/>
        <dsp:cNvSpPr/>
      </dsp:nvSpPr>
      <dsp:spPr>
        <a:xfrm>
          <a:off x="2827800" y="1250919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B561AE8-74BA-4684-B14C-4AB62916A082}">
      <dsp:nvSpPr>
        <dsp:cNvPr id="0" name=""/>
        <dsp:cNvSpPr/>
      </dsp:nvSpPr>
      <dsp:spPr>
        <a:xfrm>
          <a:off x="2242800" y="2456919"/>
          <a:ext cx="1800000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>
              <a:latin typeface="Agency FB" panose="020B0503020202020204" pitchFamily="34" charset="77"/>
            </a:rPr>
            <a:t>High achievers-pressure for perfection </a:t>
          </a:r>
        </a:p>
      </dsp:txBody>
      <dsp:txXfrm>
        <a:off x="2242800" y="2456919"/>
        <a:ext cx="1800000" cy="877500"/>
      </dsp:txXfrm>
    </dsp:sp>
    <dsp:sp modelId="{8F331609-2B74-4A81-A20F-57BA2937808A}">
      <dsp:nvSpPr>
        <dsp:cNvPr id="0" name=""/>
        <dsp:cNvSpPr/>
      </dsp:nvSpPr>
      <dsp:spPr>
        <a:xfrm>
          <a:off x="4708800" y="1016919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7494B-5825-4025-9C37-15A48F1E353E}">
      <dsp:nvSpPr>
        <dsp:cNvPr id="0" name=""/>
        <dsp:cNvSpPr/>
      </dsp:nvSpPr>
      <dsp:spPr>
        <a:xfrm>
          <a:off x="4942800" y="1250919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D57AA65-F40D-4844-AE3A-CECB80A547CA}">
      <dsp:nvSpPr>
        <dsp:cNvPr id="0" name=""/>
        <dsp:cNvSpPr/>
      </dsp:nvSpPr>
      <dsp:spPr>
        <a:xfrm>
          <a:off x="4357800" y="2456919"/>
          <a:ext cx="1800000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>
              <a:latin typeface="Agency FB" panose="020B0503020202020204" pitchFamily="34" charset="77"/>
            </a:rPr>
            <a:t>Mental health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>
              <a:latin typeface="Agency FB" panose="020B0503020202020204" pitchFamily="34" charset="77"/>
            </a:rPr>
            <a:t>issues </a:t>
          </a:r>
        </a:p>
      </dsp:txBody>
      <dsp:txXfrm>
        <a:off x="4357800" y="2456919"/>
        <a:ext cx="1800000" cy="877500"/>
      </dsp:txXfrm>
    </dsp:sp>
    <dsp:sp modelId="{9117CE2F-BF9E-4898-8E01-8E7F40824AAD}">
      <dsp:nvSpPr>
        <dsp:cNvPr id="0" name=""/>
        <dsp:cNvSpPr/>
      </dsp:nvSpPr>
      <dsp:spPr>
        <a:xfrm>
          <a:off x="6823800" y="1016919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129F7-8712-4ED6-8819-858BA6610110}">
      <dsp:nvSpPr>
        <dsp:cNvPr id="0" name=""/>
        <dsp:cNvSpPr/>
      </dsp:nvSpPr>
      <dsp:spPr>
        <a:xfrm>
          <a:off x="7057800" y="1250919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36D753E-5C22-4AAE-BE86-E141F37B3BD5}">
      <dsp:nvSpPr>
        <dsp:cNvPr id="0" name=""/>
        <dsp:cNvSpPr/>
      </dsp:nvSpPr>
      <dsp:spPr>
        <a:xfrm>
          <a:off x="6472800" y="2456919"/>
          <a:ext cx="1800000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>
              <a:latin typeface="Agency FB" panose="020B0503020202020204" pitchFamily="34" charset="77"/>
            </a:rPr>
            <a:t>Fear of Failure </a:t>
          </a:r>
        </a:p>
      </dsp:txBody>
      <dsp:txXfrm>
        <a:off x="6472800" y="2456919"/>
        <a:ext cx="1800000" cy="877500"/>
      </dsp:txXfrm>
    </dsp:sp>
    <dsp:sp modelId="{FE1CBB9E-1B30-488D-8804-FD8BB9C787A2}">
      <dsp:nvSpPr>
        <dsp:cNvPr id="0" name=""/>
        <dsp:cNvSpPr/>
      </dsp:nvSpPr>
      <dsp:spPr>
        <a:xfrm>
          <a:off x="8938800" y="1016919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CEC62D-0550-4B0A-ABB2-004BE2036A31}">
      <dsp:nvSpPr>
        <dsp:cNvPr id="0" name=""/>
        <dsp:cNvSpPr/>
      </dsp:nvSpPr>
      <dsp:spPr>
        <a:xfrm>
          <a:off x="9172800" y="1250919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0427017-F328-4701-933E-54988CDDC505}">
      <dsp:nvSpPr>
        <dsp:cNvPr id="0" name=""/>
        <dsp:cNvSpPr/>
      </dsp:nvSpPr>
      <dsp:spPr>
        <a:xfrm>
          <a:off x="8587800" y="2456919"/>
          <a:ext cx="1800000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>
              <a:latin typeface="Agency FB" panose="020B0503020202020204" pitchFamily="34" charset="77"/>
            </a:rPr>
            <a:t>Train harder mentality </a:t>
          </a:r>
        </a:p>
      </dsp:txBody>
      <dsp:txXfrm>
        <a:off x="8587800" y="2456919"/>
        <a:ext cx="1800000" cy="877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34BC9-A09D-3544-A1A5-98C0C17AC2EB}" type="datetimeFigureOut">
              <a:rPr lang="en-US" smtClean="0"/>
              <a:t>12/13/19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11F4E-FC4A-FF4A-BEFC-BBC5F11E6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93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11F4E-FC4A-FF4A-BEFC-BBC5F11E6A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00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11F4E-FC4A-FF4A-BEFC-BBC5F11E6A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84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11F4E-FC4A-FF4A-BEFC-BBC5F11E6A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8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5F70B-A4F3-764B-B880-D1CCB6409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328920-006F-9B40-A727-A4C3CDB513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37B23-5114-3A41-BA38-DFFC59EC0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smtClean="0"/>
              <a:t>12/13/19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0FA68-8C47-FC4C-8543-F445071A7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ACEAE-7F67-DC4A-AC79-291F4AED6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76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99537-0AA2-7B42-AB3A-C2C5017BC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333405-ACA2-A84D-B3F6-6A73F4AEC7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0BC0A-B651-274F-9B03-2DF65675E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12/13/19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21B35-A0A8-4041-B524-7DB6C2867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F57C6-8247-7E48-8F81-6C84DEB26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948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61AEF6-D47C-ED48-85D9-1E15196E1D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C8B23A-98A6-8744-B898-57A22013B7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DDDB7-CE3D-5D45-BB6A-3A926B516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12/13/19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21A7A-B085-484F-9E55-F5928599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7316C-DA39-0A45-B5E7-C89801126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984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EDB73-F0AC-0745-8D2E-2C52FE975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7580E-AD6F-6045-B52C-CDBD8B281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4534D-195A-844C-9ED5-B15D59173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12/13/19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EC243-772C-FE47-A37B-077A6DEF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5922F-165B-4E4C-9CD9-37965B228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481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2E5FA-8FCB-6340-81EC-4350FC73E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7D563-C838-C446-90A6-D679CA59C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D6E31-378D-2446-9765-194F10BE6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12/13/19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4EF17-16E4-C04B-B93F-232582C56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9F978-9F16-2C43-BFFE-B01CCB1E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658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BE14E-5651-FE4C-B951-125EE2851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BCFC7-BE95-2A46-AA1C-25F4D464F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AF98BC-83DE-7A48-8BF5-29CF6E481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39F7F8-8C2D-6D4E-8343-52127A7F9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12/13/19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E86412-0AFC-A643-B402-6867C435D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D26353-E16C-F343-BD4C-8D61B6CE0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205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64091-5FD6-1440-A8E0-BB54244B3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23AD5-2048-8443-B677-4596888F1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270E7-83D4-284C-A73A-F8C331F86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3E372D-5D65-6045-8F4E-F3841CD130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6EB61-C534-F543-B965-EAA9A6E86C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6B6EE0-43E1-7548-B377-2BC6A0305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12/13/19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BDCD9D-A386-4C4C-8640-F53B9BC0A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037282-7857-CB4E-9B73-34C189095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898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6A075-5E72-8C4F-9D35-F1F406D61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3346E8-45FD-5D41-9B7A-57A579DEB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12/13/19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5EAF90-8D8C-5C4D-BFAF-9CE322A05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D1E88C-BA59-8B40-83AC-CF634F8EB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26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DE2775-0EE2-6B42-9945-7F579A35A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12/13/19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A7AB5A-1F32-B346-AAD1-E9A4AB625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E69779-C52B-6149-959A-EF90FCEC3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60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A0A51-705B-B144-9B04-477CC440C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8406F-D69E-754E-85E1-738C8EE44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89E09-372A-B041-8381-370C4C7A79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F3EFB-BF7B-1841-A1B0-09DB4EE2D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12/13/19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205EA-6EB6-7A43-BF2B-3B851C040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443F32-A7CE-E449-9BE0-A0C877EA7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572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E0D94-E4A3-8D44-8D16-3FFBC2257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95CC3-10D2-4F46-B765-092256CDFC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DD569-858E-8C44-B43F-8B44CDD97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EB1C0-8CB2-0F4A-B5D1-DEE8511A5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12/13/19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152FB7-D6C0-3945-AD66-511A335ED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028C6B-6055-1A41-8E5E-CED92548F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566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2799B5-0692-4542-B801-AE89DBB52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B4577-8073-B04E-BBAC-8F67CB5EC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B2F98-F8FC-A844-9F3E-60B307D56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F1133-3259-4C45-BABA-5B62D9C6F78D}" type="datetimeFigureOut">
              <a:rPr lang="en-US" smtClean="0"/>
              <a:t>12/13/19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36131-E400-254E-9F50-15505A9C3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D729F-CE96-F94A-97D3-5DAD29F4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57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F007AA6-9F76-F94B-8A63-22D41D2A38A3}"/>
              </a:ext>
            </a:extLst>
          </p:cNvPr>
          <p:cNvSpPr/>
          <p:nvPr/>
        </p:nvSpPr>
        <p:spPr>
          <a:xfrm>
            <a:off x="380576" y="341470"/>
            <a:ext cx="3454399" cy="358264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F36F6B-EC33-5543-AE90-2E2D9F9218AC}"/>
              </a:ext>
            </a:extLst>
          </p:cNvPr>
          <p:cNvSpPr/>
          <p:nvPr/>
        </p:nvSpPr>
        <p:spPr>
          <a:xfrm>
            <a:off x="3809935" y="5760718"/>
            <a:ext cx="8556950" cy="149452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069206" y="5453576"/>
            <a:ext cx="7828546" cy="1679011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Agency FB" panose="020B0503020202020204" pitchFamily="34" charset="77"/>
              </a:rPr>
              <a:t>The myth of what it takes to be a successful female distance runner   </a:t>
            </a:r>
            <a:br>
              <a:rPr lang="en-US" sz="4000" dirty="0">
                <a:solidFill>
                  <a:schemeClr val="bg1"/>
                </a:solidFill>
                <a:latin typeface="Agency FB" panose="020B0503020202020204" pitchFamily="34" charset="77"/>
              </a:rPr>
            </a:br>
            <a:endParaRPr lang="en-US" sz="4000" dirty="0">
              <a:solidFill>
                <a:schemeClr val="bg1"/>
              </a:solidFill>
              <a:latin typeface="Agency FB" panose="020B0503020202020204" pitchFamily="34" charset="7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99373" y="3264124"/>
            <a:ext cx="6185842" cy="1956510"/>
          </a:xfrm>
        </p:spPr>
        <p:txBody>
          <a:bodyPr>
            <a:noAutofit/>
          </a:bodyPr>
          <a:lstStyle/>
          <a:p>
            <a:pPr algn="l"/>
            <a:r>
              <a:rPr lang="en-US" sz="9600" b="1" dirty="0">
                <a:solidFill>
                  <a:schemeClr val="tx2">
                    <a:lumMod val="50000"/>
                  </a:schemeClr>
                </a:solidFill>
                <a:latin typeface="Agency FB" panose="020F0502020204030204" pitchFamily="34" charset="0"/>
                <a:cs typeface="Agency FB" panose="020F0502020204030204" pitchFamily="34" charset="0"/>
              </a:rPr>
              <a:t>THIN TO WIN?</a:t>
            </a:r>
            <a:br>
              <a:rPr lang="en-US" sz="9600" b="1" dirty="0">
                <a:solidFill>
                  <a:schemeClr val="tx2">
                    <a:lumMod val="50000"/>
                  </a:schemeClr>
                </a:solidFill>
                <a:latin typeface="Agency FB" panose="020F0502020204030204" pitchFamily="34" charset="0"/>
                <a:cs typeface="Agency FB" panose="020F0502020204030204" pitchFamily="34" charset="0"/>
              </a:rPr>
            </a:br>
            <a:br>
              <a:rPr lang="en-US" sz="9600" dirty="0">
                <a:solidFill>
                  <a:schemeClr val="tx2">
                    <a:lumMod val="50000"/>
                  </a:schemeClr>
                </a:solidFill>
                <a:latin typeface="Agency FB" panose="020F0502020204030204" pitchFamily="34" charset="0"/>
                <a:cs typeface="Agency FB" panose="020F0502020204030204" pitchFamily="34" charset="0"/>
              </a:rPr>
            </a:br>
            <a:r>
              <a:rPr lang="en-US" sz="9600" dirty="0">
                <a:solidFill>
                  <a:schemeClr val="tx2">
                    <a:lumMod val="50000"/>
                  </a:schemeClr>
                </a:solidFill>
                <a:latin typeface="Agency FB" panose="020F0502020204030204" pitchFamily="34" charset="0"/>
                <a:cs typeface="Agency FB" panose="020F0502020204030204" pitchFamily="34" charset="0"/>
              </a:rPr>
              <a:t> </a:t>
            </a: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170" y="320590"/>
            <a:ext cx="1537335" cy="9455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C2A8D6-E9F5-104E-AAD0-3509BC7A0C39}"/>
              </a:ext>
            </a:extLst>
          </p:cNvPr>
          <p:cNvSpPr txBox="1"/>
          <p:nvPr/>
        </p:nvSpPr>
        <p:spPr>
          <a:xfrm>
            <a:off x="8841606" y="4438163"/>
            <a:ext cx="4467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gency FB" panose="020B0503020202020204" pitchFamily="34" charset="77"/>
              </a:rPr>
              <a:t>Diljeet</a:t>
            </a: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Agency FB" panose="020B0503020202020204" pitchFamily="34" charset="77"/>
              </a:rPr>
              <a:t> Taylor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 descr="A group of football players on a field&#10;&#10;Description automatically generated">
            <a:extLst>
              <a:ext uri="{FF2B5EF4-FFF2-40B4-BE49-F238E27FC236}">
                <a16:creationId xmlns:a16="http://schemas.microsoft.com/office/drawing/2014/main" id="{03F22C8A-8C5E-6A49-A3D3-8867594301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0" t="15664" r="50000" b="3091"/>
          <a:stretch/>
        </p:blipFill>
        <p:spPr>
          <a:xfrm>
            <a:off x="704257" y="764424"/>
            <a:ext cx="3547999" cy="406481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0F8FAC-715C-5745-80B8-D3544A046D8B}"/>
              </a:ext>
            </a:extLst>
          </p:cNvPr>
          <p:cNvCxnSpPr>
            <a:cxnSpLocks/>
          </p:cNvCxnSpPr>
          <p:nvPr/>
        </p:nvCxnSpPr>
        <p:spPr>
          <a:xfrm>
            <a:off x="-104932" y="4512045"/>
            <a:ext cx="8784236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1C4FEC2-02D4-4F46-AC6A-796EB779B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90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gency FB" panose="020B0503020202020204" pitchFamily="34" charset="77"/>
              </a:rPr>
              <a:t>EMPOWERING YOUR WOMEN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50DA66-7847-F240-8106-67B9BBBD81D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170" y="320590"/>
            <a:ext cx="1537335" cy="94551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D54D00-0E69-BC4B-9C6C-F0DA95788363}"/>
              </a:ext>
            </a:extLst>
          </p:cNvPr>
          <p:cNvCxnSpPr>
            <a:cxnSpLocks/>
          </p:cNvCxnSpPr>
          <p:nvPr/>
        </p:nvCxnSpPr>
        <p:spPr>
          <a:xfrm>
            <a:off x="0" y="1486553"/>
            <a:ext cx="9230264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F9AB733-EBCF-8A41-AB79-C293A9E49A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6" t="1164" r="3307" b="3604"/>
          <a:stretch/>
        </p:blipFill>
        <p:spPr>
          <a:xfrm>
            <a:off x="4505962" y="1722686"/>
            <a:ext cx="7523477" cy="50161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CE140C-FD73-F043-8D1B-E4D23847B81F}"/>
              </a:ext>
            </a:extLst>
          </p:cNvPr>
          <p:cNvSpPr/>
          <p:nvPr/>
        </p:nvSpPr>
        <p:spPr>
          <a:xfrm rot="16200000">
            <a:off x="2114710" y="1735235"/>
            <a:ext cx="5016184" cy="5016157"/>
          </a:xfrm>
          <a:prstGeom prst="rect">
            <a:avLst/>
          </a:prstGeom>
          <a:gradFill>
            <a:gsLst>
              <a:gs pos="14000">
                <a:schemeClr val="bg1"/>
              </a:gs>
              <a:gs pos="74000">
                <a:schemeClr val="bg1"/>
              </a:gs>
              <a:gs pos="83000">
                <a:schemeClr val="bg1">
                  <a:alpha val="84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040" y="1735222"/>
            <a:ext cx="6075680" cy="5003621"/>
          </a:xfrm>
        </p:spPr>
        <p:txBody>
          <a:bodyPr>
            <a:normAutofit/>
          </a:bodyPr>
          <a:lstStyle/>
          <a:p>
            <a:pPr lvl="0"/>
            <a:endParaRPr lang="en-US" sz="2000" dirty="0">
              <a:latin typeface="Agency FB" panose="020B0503020202020204" pitchFamily="34" charset="77"/>
            </a:endParaRPr>
          </a:p>
          <a:p>
            <a:pPr lvl="0"/>
            <a:r>
              <a:rPr lang="en-US" dirty="0">
                <a:latin typeface="Agency FB" panose="020B0503020202020204" pitchFamily="34" charset="77"/>
              </a:rPr>
              <a:t>Let them know you are their advocate </a:t>
            </a:r>
          </a:p>
          <a:p>
            <a:pPr lvl="0"/>
            <a:r>
              <a:rPr lang="en-US" dirty="0">
                <a:latin typeface="Agency FB" panose="020B0503020202020204" pitchFamily="34" charset="77"/>
              </a:rPr>
              <a:t>Do not make negative body comments directly or indirectly</a:t>
            </a:r>
          </a:p>
          <a:p>
            <a:pPr lvl="0"/>
            <a:r>
              <a:rPr lang="en-US" dirty="0">
                <a:latin typeface="Agency FB" panose="020B0503020202020204" pitchFamily="34" charset="77"/>
              </a:rPr>
              <a:t>Create a safe environment where there is trust and care and honesty</a:t>
            </a:r>
          </a:p>
          <a:p>
            <a:pPr lvl="0"/>
            <a:r>
              <a:rPr lang="en-US" dirty="0">
                <a:latin typeface="Agency FB" panose="020B0503020202020204" pitchFamily="34" charset="77"/>
              </a:rPr>
              <a:t>Lead by example</a:t>
            </a:r>
          </a:p>
          <a:p>
            <a:pPr lvl="0"/>
            <a:r>
              <a:rPr lang="en-US" dirty="0">
                <a:latin typeface="Agency FB" panose="020B0503020202020204" pitchFamily="34" charset="77"/>
              </a:rPr>
              <a:t>Be positive and shut down negativity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628178-E0E9-6440-B253-E0C6D6BDB4C6}"/>
              </a:ext>
            </a:extLst>
          </p:cNvPr>
          <p:cNvSpPr/>
          <p:nvPr/>
        </p:nvSpPr>
        <p:spPr>
          <a:xfrm>
            <a:off x="8293432" y="6391277"/>
            <a:ext cx="4346363" cy="2094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6C10741-094D-BA41-A905-782341478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3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9098765-8A40-E84D-9A70-67692F16B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gency FB" panose="020B0503020202020204" pitchFamily="34" charset="77"/>
              </a:rPr>
              <a:t>EMPOWERING YOUR WOMEN CONTINUED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0A2A3-511E-5540-B2BE-A7ED3025FBA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170" y="320590"/>
            <a:ext cx="1537335" cy="94551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7F67DE0-C9D8-0147-B603-2FD9B74A81DB}"/>
              </a:ext>
            </a:extLst>
          </p:cNvPr>
          <p:cNvCxnSpPr>
            <a:cxnSpLocks/>
          </p:cNvCxnSpPr>
          <p:nvPr/>
        </p:nvCxnSpPr>
        <p:spPr>
          <a:xfrm>
            <a:off x="0" y="1486553"/>
            <a:ext cx="9230264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0413713E-A49E-8B45-89CA-FBFAC384CB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01" t="3723" r="2279" b="1458"/>
          <a:stretch/>
        </p:blipFill>
        <p:spPr>
          <a:xfrm>
            <a:off x="220133" y="2076961"/>
            <a:ext cx="5465399" cy="44943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714E5DA-9E87-0847-8DD9-DACACA4EABB8}"/>
              </a:ext>
            </a:extLst>
          </p:cNvPr>
          <p:cNvSpPr/>
          <p:nvPr/>
        </p:nvSpPr>
        <p:spPr>
          <a:xfrm rot="5400000">
            <a:off x="3767996" y="1555106"/>
            <a:ext cx="5016184" cy="5016157"/>
          </a:xfrm>
          <a:prstGeom prst="rect">
            <a:avLst/>
          </a:prstGeom>
          <a:gradFill>
            <a:gsLst>
              <a:gs pos="14000">
                <a:schemeClr val="bg1"/>
              </a:gs>
              <a:gs pos="74000">
                <a:schemeClr val="bg1"/>
              </a:gs>
              <a:gs pos="83000">
                <a:schemeClr val="bg1">
                  <a:alpha val="84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B4B8C-A651-FE48-AE80-34B2BA512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467" y="2186072"/>
            <a:ext cx="6375400" cy="4351338"/>
          </a:xfrm>
        </p:spPr>
        <p:txBody>
          <a:bodyPr/>
          <a:lstStyle/>
          <a:p>
            <a:pPr lvl="0"/>
            <a:endParaRPr lang="en-US" dirty="0">
              <a:latin typeface="Agency FB" panose="020B0503020202020204" pitchFamily="34" charset="77"/>
            </a:endParaRPr>
          </a:p>
          <a:p>
            <a:pPr lvl="0"/>
            <a:r>
              <a:rPr lang="en-US" dirty="0">
                <a:latin typeface="Agency FB" panose="020B0503020202020204" pitchFamily="34" charset="77"/>
              </a:rPr>
              <a:t>Teach them that comparison is thief of joy </a:t>
            </a:r>
          </a:p>
          <a:p>
            <a:pPr lvl="0"/>
            <a:r>
              <a:rPr lang="en-US" dirty="0">
                <a:latin typeface="Agency FB" panose="020B0503020202020204" pitchFamily="34" charset="77"/>
              </a:rPr>
              <a:t>Be happy for other women’s success </a:t>
            </a:r>
          </a:p>
          <a:p>
            <a:pPr lvl="0"/>
            <a:r>
              <a:rPr lang="en-US" dirty="0">
                <a:latin typeface="Agency FB" panose="020B0503020202020204" pitchFamily="34" charset="77"/>
              </a:rPr>
              <a:t>Their worth is not dependent solely on their success in the sport </a:t>
            </a:r>
          </a:p>
          <a:p>
            <a:pPr lvl="0"/>
            <a:r>
              <a:rPr lang="en-US" dirty="0">
                <a:latin typeface="Agency FB" panose="020B0503020202020204" pitchFamily="34" charset="77"/>
              </a:rPr>
              <a:t>Create an atmosphere of gratitude</a:t>
            </a:r>
          </a:p>
          <a:p>
            <a:pPr lvl="0"/>
            <a:r>
              <a:rPr lang="en-US" dirty="0">
                <a:latin typeface="Agency FB" panose="020B0503020202020204" pitchFamily="34" charset="77"/>
              </a:rPr>
              <a:t>Believe in them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8E9D35-7821-844E-8F38-6022FFEDCED0}"/>
              </a:ext>
            </a:extLst>
          </p:cNvPr>
          <p:cNvSpPr/>
          <p:nvPr/>
        </p:nvSpPr>
        <p:spPr>
          <a:xfrm>
            <a:off x="-214801" y="6069543"/>
            <a:ext cx="4346363" cy="2094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5B9B54-5C56-C148-898B-C7A83DA81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95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gency FB" panose="020B0503020202020204" pitchFamily="34" charset="77"/>
              </a:rPr>
              <a:t>KNOW YOUR ROLE AS A COACH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20705" y="1946201"/>
            <a:ext cx="5257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Agency FB" panose="020B0503020202020204" pitchFamily="34" charset="77"/>
              </a:rPr>
              <a:t>Utilize Available Resources: </a:t>
            </a:r>
          </a:p>
          <a:p>
            <a:r>
              <a:rPr lang="en-US" sz="4400" dirty="0">
                <a:latin typeface="Agency FB" panose="020B0503020202020204" pitchFamily="34" charset="77"/>
              </a:rPr>
              <a:t> nutritionist </a:t>
            </a:r>
          </a:p>
          <a:p>
            <a:r>
              <a:rPr lang="en-US" sz="4400" dirty="0">
                <a:latin typeface="Agency FB" panose="020B0503020202020204" pitchFamily="34" charset="77"/>
              </a:rPr>
              <a:t> therapist</a:t>
            </a:r>
          </a:p>
          <a:p>
            <a:r>
              <a:rPr lang="en-US" sz="4400" dirty="0">
                <a:latin typeface="Agency FB" panose="020B0503020202020204" pitchFamily="34" charset="77"/>
              </a:rPr>
              <a:t> doctor</a:t>
            </a:r>
          </a:p>
          <a:p>
            <a:r>
              <a:rPr lang="en-US" sz="4400" dirty="0">
                <a:latin typeface="Agency FB" panose="020B0503020202020204" pitchFamily="34" charset="77"/>
              </a:rPr>
              <a:t>Athletic Trainer </a:t>
            </a:r>
            <a:endParaRPr lang="en-US" dirty="0">
              <a:latin typeface="Agency FB" panose="020B0503020202020204" pitchFamily="34" charset="77"/>
            </a:endParaRPr>
          </a:p>
          <a:p>
            <a:endParaRPr lang="en-US" dirty="0">
              <a:latin typeface="Agency FB" panose="020B0503020202020204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4227B3-8CD4-CA4C-A6F4-441B3F407C3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170" y="320590"/>
            <a:ext cx="1537335" cy="94551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50B1E4-6C52-4641-A877-C9B8861D702F}"/>
              </a:ext>
            </a:extLst>
          </p:cNvPr>
          <p:cNvCxnSpPr>
            <a:cxnSpLocks/>
          </p:cNvCxnSpPr>
          <p:nvPr/>
        </p:nvCxnSpPr>
        <p:spPr>
          <a:xfrm>
            <a:off x="0" y="1486553"/>
            <a:ext cx="9230264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13308B0-032E-7941-96EC-635C384B21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96" t="5884" b="19785"/>
          <a:stretch/>
        </p:blipFill>
        <p:spPr>
          <a:xfrm>
            <a:off x="512042" y="1735223"/>
            <a:ext cx="5394521" cy="47732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6D170A-EE25-3A4C-A1A7-9BB89C263D71}"/>
              </a:ext>
            </a:extLst>
          </p:cNvPr>
          <p:cNvSpPr/>
          <p:nvPr/>
        </p:nvSpPr>
        <p:spPr>
          <a:xfrm>
            <a:off x="8293432" y="6391277"/>
            <a:ext cx="4346363" cy="2094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E469A92-E35B-AF44-8C9F-2D534B25F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38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077A32C-3CEB-F34C-9F7D-70C53CD09AD1}"/>
              </a:ext>
            </a:extLst>
          </p:cNvPr>
          <p:cNvSpPr/>
          <p:nvPr/>
        </p:nvSpPr>
        <p:spPr>
          <a:xfrm>
            <a:off x="443675" y="1706989"/>
            <a:ext cx="7649647" cy="494908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743" y="35100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gency FB" panose="020B0503020202020204" pitchFamily="34" charset="77"/>
              </a:rPr>
              <a:t>FEMALE ATHLETE TRIAD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0291A9-AF7B-1148-883E-27F32961C4F2}"/>
              </a:ext>
            </a:extLst>
          </p:cNvPr>
          <p:cNvCxnSpPr>
            <a:cxnSpLocks/>
          </p:cNvCxnSpPr>
          <p:nvPr/>
        </p:nvCxnSpPr>
        <p:spPr>
          <a:xfrm>
            <a:off x="0" y="1486553"/>
            <a:ext cx="8784236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0CA81523-3BD2-A14F-911E-AF72098378FA}"/>
              </a:ext>
            </a:extLst>
          </p:cNvPr>
          <p:cNvGrpSpPr/>
          <p:nvPr/>
        </p:nvGrpSpPr>
        <p:grpSpPr>
          <a:xfrm>
            <a:off x="900691" y="2088133"/>
            <a:ext cx="6982854" cy="4186792"/>
            <a:chOff x="1511272" y="1970168"/>
            <a:chExt cx="7133531" cy="427713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1C87597-35A8-D54C-8EE0-3710A196BAFF}"/>
                </a:ext>
              </a:extLst>
            </p:cNvPr>
            <p:cNvSpPr/>
            <p:nvPr/>
          </p:nvSpPr>
          <p:spPr>
            <a:xfrm>
              <a:off x="4037648" y="1970168"/>
              <a:ext cx="1683895" cy="168389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70000"/>
              </a:schemeClr>
            </a:solidFill>
            <a:ln>
              <a:solidFill>
                <a:schemeClr val="accent1">
                  <a:lumMod val="40000"/>
                  <a:lumOff val="6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BF6E2D-D98B-7B46-AC26-0971DA93AD21}"/>
                </a:ext>
              </a:extLst>
            </p:cNvPr>
            <p:cNvSpPr txBox="1"/>
            <p:nvPr/>
          </p:nvSpPr>
          <p:spPr>
            <a:xfrm>
              <a:off x="3105225" y="2401969"/>
              <a:ext cx="36930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Agency FB" panose="020B0503020202020204" pitchFamily="34" charset="77"/>
                </a:rPr>
                <a:t>Energy Deficiency</a:t>
              </a:r>
            </a:p>
            <a:p>
              <a:endPara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Agency FB" panose="020B0503020202020204" pitchFamily="34" charset="77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F1F2590-F87C-654D-BB41-16DF34B6F96C}"/>
                </a:ext>
              </a:extLst>
            </p:cNvPr>
            <p:cNvSpPr/>
            <p:nvPr/>
          </p:nvSpPr>
          <p:spPr>
            <a:xfrm>
              <a:off x="1902144" y="4563409"/>
              <a:ext cx="1683895" cy="168389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70000"/>
              </a:schemeClr>
            </a:solidFill>
            <a:ln>
              <a:solidFill>
                <a:schemeClr val="accent1">
                  <a:lumMod val="40000"/>
                  <a:lumOff val="6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84C9B93-A927-DC4A-A8BB-D850ECA8A7E4}"/>
                </a:ext>
              </a:extLst>
            </p:cNvPr>
            <p:cNvSpPr/>
            <p:nvPr/>
          </p:nvSpPr>
          <p:spPr>
            <a:xfrm>
              <a:off x="5956329" y="4529497"/>
              <a:ext cx="1683895" cy="168389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70000"/>
              </a:schemeClr>
            </a:solidFill>
            <a:ln>
              <a:solidFill>
                <a:schemeClr val="accent1">
                  <a:lumMod val="40000"/>
                  <a:lumOff val="6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D883F95-41BC-6F47-A341-FA9D536407D7}"/>
                </a:ext>
              </a:extLst>
            </p:cNvPr>
            <p:cNvSpPr txBox="1"/>
            <p:nvPr/>
          </p:nvSpPr>
          <p:spPr>
            <a:xfrm>
              <a:off x="4951751" y="5048281"/>
              <a:ext cx="36930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Agency FB" panose="020B0503020202020204" pitchFamily="34" charset="77"/>
                </a:rPr>
                <a:t> Menstrual Dysfunction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AD614BC-32BC-7540-88D4-F07E092DE4B7}"/>
                </a:ext>
              </a:extLst>
            </p:cNvPr>
            <p:cNvSpPr txBox="1"/>
            <p:nvPr/>
          </p:nvSpPr>
          <p:spPr>
            <a:xfrm>
              <a:off x="1511272" y="5048281"/>
              <a:ext cx="36930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Agency FB" panose="020B0503020202020204" pitchFamily="34" charset="77"/>
                </a:rPr>
                <a:t>Low Bone Mass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4A2462C-E0E3-0F4D-A32E-215355D5E2C6}"/>
                </a:ext>
              </a:extLst>
            </p:cNvPr>
            <p:cNvCxnSpPr/>
            <p:nvPr/>
          </p:nvCxnSpPr>
          <p:spPr>
            <a:xfrm flipV="1">
              <a:off x="3367968" y="3535524"/>
              <a:ext cx="799773" cy="1134409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0ADF101-5849-834A-9F48-204ABFEE19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70362" y="3479894"/>
              <a:ext cx="710517" cy="1083515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1692406-F17A-F04B-8D38-F139230984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86039" y="5888051"/>
              <a:ext cx="2370290" cy="21300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AEB7357-6BF1-DC44-B612-CB4CB103B91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170" y="320590"/>
            <a:ext cx="1537335" cy="945515"/>
          </a:xfrm>
          <a:prstGeom prst="rect">
            <a:avLst/>
          </a:prstGeom>
        </p:spPr>
      </p:pic>
      <p:pic>
        <p:nvPicPr>
          <p:cNvPr id="9" name="Picture 8" descr="A group of people playing football on a field&#10;&#10;Description automatically generated">
            <a:extLst>
              <a:ext uri="{FF2B5EF4-FFF2-40B4-BE49-F238E27FC236}">
                <a16:creationId xmlns:a16="http://schemas.microsoft.com/office/drawing/2014/main" id="{4C37E3EB-C1D5-EF49-92D8-CDE668B8AF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54" b="2188"/>
          <a:stretch/>
        </p:blipFill>
        <p:spPr>
          <a:xfrm>
            <a:off x="8550338" y="1706989"/>
            <a:ext cx="3053195" cy="4949081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0516426-5DA8-C14B-9B30-85F759265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06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743" y="35100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gency FB" panose="020B0503020202020204" pitchFamily="34" charset="77"/>
              </a:rPr>
              <a:t>UNDERSTANDING THE FEMALE ATHLETE TRIAD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B3D60D4-6ED0-424F-86FD-A30315B8518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170" y="320590"/>
            <a:ext cx="1537335" cy="94551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83ACFE9-26E0-D340-A3C4-8A1275B7DBB1}"/>
              </a:ext>
            </a:extLst>
          </p:cNvPr>
          <p:cNvSpPr/>
          <p:nvPr/>
        </p:nvSpPr>
        <p:spPr>
          <a:xfrm>
            <a:off x="-726140" y="6139072"/>
            <a:ext cx="13365936" cy="73584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3D52FEC1-325A-A240-BC1B-92DE4DEB42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776"/>
          <a:stretch/>
        </p:blipFill>
        <p:spPr>
          <a:xfrm>
            <a:off x="3012703" y="1393991"/>
            <a:ext cx="5417679" cy="461719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0291A9-AF7B-1148-883E-27F32961C4F2}"/>
              </a:ext>
            </a:extLst>
          </p:cNvPr>
          <p:cNvCxnSpPr>
            <a:cxnSpLocks/>
          </p:cNvCxnSpPr>
          <p:nvPr/>
        </p:nvCxnSpPr>
        <p:spPr>
          <a:xfrm>
            <a:off x="0" y="1486553"/>
            <a:ext cx="9763932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8063DF2-41D7-E046-AD1F-0C936B440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60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725" y="36512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gency FB" panose="020B0503020202020204" pitchFamily="34" charset="77"/>
              </a:rPr>
              <a:t>RED-S</a:t>
            </a:r>
            <a:r>
              <a:rPr lang="en-US" dirty="0"/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C1309F1-5437-1B46-B286-934E97CFFF97}"/>
              </a:ext>
            </a:extLst>
          </p:cNvPr>
          <p:cNvCxnSpPr>
            <a:cxnSpLocks/>
          </p:cNvCxnSpPr>
          <p:nvPr/>
        </p:nvCxnSpPr>
        <p:spPr>
          <a:xfrm>
            <a:off x="0" y="1486553"/>
            <a:ext cx="3596640" cy="6053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61E0F2A-BA33-A845-8506-DF768D55451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170" y="320590"/>
            <a:ext cx="1537335" cy="945515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A67B09AA-1D16-8342-A89B-C4BEFA2379CC}"/>
              </a:ext>
            </a:extLst>
          </p:cNvPr>
          <p:cNvGrpSpPr/>
          <p:nvPr/>
        </p:nvGrpSpPr>
        <p:grpSpPr>
          <a:xfrm>
            <a:off x="2934248" y="155680"/>
            <a:ext cx="6323503" cy="6546640"/>
            <a:chOff x="3093752" y="816020"/>
            <a:chExt cx="5525877" cy="572086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639B1DA-1D4A-E54C-BB04-A1D56DC4B64F}"/>
                </a:ext>
              </a:extLst>
            </p:cNvPr>
            <p:cNvSpPr/>
            <p:nvPr/>
          </p:nvSpPr>
          <p:spPr>
            <a:xfrm>
              <a:off x="5290087" y="816020"/>
              <a:ext cx="1146875" cy="1146875"/>
            </a:xfrm>
            <a:prstGeom prst="ellipse">
              <a:avLst/>
            </a:prstGeom>
            <a:noFill/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accent1">
                      <a:lumMod val="50000"/>
                    </a:schemeClr>
                  </a:solidFill>
                  <a:latin typeface="Agency FB" panose="020B0503020202020204" pitchFamily="34" charset="77"/>
                </a:rPr>
                <a:t>Immunological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97EA193-F433-684C-B9A6-362EF3918153}"/>
                </a:ext>
              </a:extLst>
            </p:cNvPr>
            <p:cNvSpPr/>
            <p:nvPr/>
          </p:nvSpPr>
          <p:spPr>
            <a:xfrm>
              <a:off x="6630073" y="1248176"/>
              <a:ext cx="1146875" cy="1146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gency FB" panose="020B0503020202020204" pitchFamily="34" charset="77"/>
                </a:rPr>
                <a:t>Menstrual Function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01BE2BD-7FCC-3646-9F61-8024BAE7F3B1}"/>
                </a:ext>
              </a:extLst>
            </p:cNvPr>
            <p:cNvSpPr/>
            <p:nvPr/>
          </p:nvSpPr>
          <p:spPr>
            <a:xfrm>
              <a:off x="7472754" y="2402664"/>
              <a:ext cx="1146875" cy="114687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gency FB" panose="020B0503020202020204" pitchFamily="34" charset="77"/>
                </a:rPr>
                <a:t>Bone Health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828E2AB-3E76-F848-B1DB-7836A2D39453}"/>
                </a:ext>
              </a:extLst>
            </p:cNvPr>
            <p:cNvSpPr/>
            <p:nvPr/>
          </p:nvSpPr>
          <p:spPr>
            <a:xfrm>
              <a:off x="3932173" y="4973896"/>
              <a:ext cx="1146875" cy="1146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gency FB" panose="020B0503020202020204" pitchFamily="34" charset="77"/>
                </a:rPr>
                <a:t>Growth + Development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AB5057-F8E7-8D49-B263-E914F40B0662}"/>
                </a:ext>
              </a:extLst>
            </p:cNvPr>
            <p:cNvSpPr/>
            <p:nvPr/>
          </p:nvSpPr>
          <p:spPr>
            <a:xfrm>
              <a:off x="7472754" y="3827021"/>
              <a:ext cx="1146875" cy="11468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gency FB" panose="020B0503020202020204" pitchFamily="34" charset="77"/>
                </a:rPr>
                <a:t>Endocrine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2ED89E7-6FC4-124A-AC7E-14BD23361546}"/>
                </a:ext>
              </a:extLst>
            </p:cNvPr>
            <p:cNvSpPr/>
            <p:nvPr/>
          </p:nvSpPr>
          <p:spPr>
            <a:xfrm>
              <a:off x="6630072" y="4982781"/>
              <a:ext cx="1146875" cy="114687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gency FB" panose="020B0503020202020204" pitchFamily="34" charset="77"/>
                </a:rPr>
                <a:t>Metabolic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CE6EC32-2242-C044-A297-07D29CFF46C5}"/>
                </a:ext>
              </a:extLst>
            </p:cNvPr>
            <p:cNvSpPr/>
            <p:nvPr/>
          </p:nvSpPr>
          <p:spPr>
            <a:xfrm>
              <a:off x="5290087" y="5390013"/>
              <a:ext cx="1146875" cy="1146875"/>
            </a:xfrm>
            <a:prstGeom prst="ellipse">
              <a:avLst/>
            </a:prstGeom>
            <a:noFill/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  <a:latin typeface="Agency FB" panose="020B0503020202020204" pitchFamily="34" charset="77"/>
                </a:rPr>
                <a:t>Hematological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5E47BC2-7368-9045-B97A-4BD4D8E1840E}"/>
                </a:ext>
              </a:extLst>
            </p:cNvPr>
            <p:cNvSpPr/>
            <p:nvPr/>
          </p:nvSpPr>
          <p:spPr>
            <a:xfrm>
              <a:off x="3093752" y="3827020"/>
              <a:ext cx="1146875" cy="114687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gency FB" panose="020B0503020202020204" pitchFamily="34" charset="77"/>
                </a:rPr>
                <a:t>Psychological*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AD18EB1-5F8E-4549-A4BD-129B4B62FE3D}"/>
                </a:ext>
              </a:extLst>
            </p:cNvPr>
            <p:cNvSpPr/>
            <p:nvPr/>
          </p:nvSpPr>
          <p:spPr>
            <a:xfrm>
              <a:off x="3093752" y="2416468"/>
              <a:ext cx="1146875" cy="11468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gency FB" panose="020B0503020202020204" pitchFamily="34" charset="77"/>
                </a:rPr>
                <a:t>Cardiovascular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7453A16-D442-8C4A-9FB2-2DD6F3EBCFAF}"/>
                </a:ext>
              </a:extLst>
            </p:cNvPr>
            <p:cNvSpPr/>
            <p:nvPr/>
          </p:nvSpPr>
          <p:spPr>
            <a:xfrm>
              <a:off x="3932172" y="1251663"/>
              <a:ext cx="1146875" cy="114687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gency FB" panose="020B0503020202020204" pitchFamily="34" charset="77"/>
                </a:rPr>
                <a:t>Gastro-intestinal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37EB820-23EF-5E46-BEC8-333C8DF801A0}"/>
                </a:ext>
              </a:extLst>
            </p:cNvPr>
            <p:cNvSpPr/>
            <p:nvPr/>
          </p:nvSpPr>
          <p:spPr>
            <a:xfrm>
              <a:off x="5284625" y="3104715"/>
              <a:ext cx="1146875" cy="11468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gency FB" panose="020B0503020202020204" pitchFamily="34" charset="77"/>
                </a:rPr>
                <a:t>RED-S</a:t>
              </a:r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38AA57B2-AA9A-1541-AE2D-ED09980EF766}"/>
                </a:ext>
              </a:extLst>
            </p:cNvPr>
            <p:cNvSpPr/>
            <p:nvPr/>
          </p:nvSpPr>
          <p:spPr>
            <a:xfrm rot="21221415">
              <a:off x="6452110" y="2480587"/>
              <a:ext cx="804160" cy="693241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gency FB" panose="020B0503020202020204" pitchFamily="34" charset="77"/>
                </a:rPr>
                <a:t>Triad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E9F837F-2947-5840-942C-EA996AE212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4997" y="2027583"/>
              <a:ext cx="0" cy="10508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E9F5A91-B1DE-834D-8635-2AD398521C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90355" y="2325688"/>
              <a:ext cx="605398" cy="8467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7FF8B91-93C1-D54B-982C-04852D8AA6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4853" y="2340189"/>
              <a:ext cx="615081" cy="8467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8B101E2-E150-3649-B58F-9E9F4A6938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84333" y="3163064"/>
              <a:ext cx="997549" cy="3290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9AB13AC-D83A-6847-9788-8DE4FD3259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79571" y="3880295"/>
              <a:ext cx="978229" cy="2971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BF00A19-F042-9443-9DCF-A59E522B19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9647" y="4200525"/>
              <a:ext cx="621231" cy="8310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10B704B-F489-494F-AE52-CC08DEB1E300}"/>
                </a:ext>
              </a:extLst>
            </p:cNvPr>
            <p:cNvCxnSpPr>
              <a:cxnSpLocks/>
            </p:cNvCxnSpPr>
            <p:nvPr/>
          </p:nvCxnSpPr>
          <p:spPr>
            <a:xfrm>
              <a:off x="5874997" y="4277825"/>
              <a:ext cx="1" cy="10695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0A24666-5305-144A-AE2F-D0083192C648}"/>
                </a:ext>
              </a:extLst>
            </p:cNvPr>
            <p:cNvCxnSpPr>
              <a:cxnSpLocks/>
            </p:cNvCxnSpPr>
            <p:nvPr/>
          </p:nvCxnSpPr>
          <p:spPr>
            <a:xfrm>
              <a:off x="6448352" y="3875928"/>
              <a:ext cx="1000400" cy="3245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57115A2-C34D-054B-B341-6157D9552C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53936" y="3161346"/>
              <a:ext cx="994816" cy="3222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A9E337E-8CB2-1342-8871-9E0F9F017AD0}"/>
                </a:ext>
              </a:extLst>
            </p:cNvPr>
            <p:cNvCxnSpPr>
              <a:cxnSpLocks/>
            </p:cNvCxnSpPr>
            <p:nvPr/>
          </p:nvCxnSpPr>
          <p:spPr>
            <a:xfrm>
              <a:off x="6234853" y="4177477"/>
              <a:ext cx="620703" cy="8531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F040066C-52D1-9E47-BA4F-D061D2DA0284}"/>
              </a:ext>
            </a:extLst>
          </p:cNvPr>
          <p:cNvSpPr/>
          <p:nvPr/>
        </p:nvSpPr>
        <p:spPr>
          <a:xfrm>
            <a:off x="8293432" y="6492877"/>
            <a:ext cx="4346363" cy="2094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B5FAB616-0340-9A4F-920E-CA40DC65B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17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gency FB" panose="020B0503020202020204" pitchFamily="34" charset="77"/>
              </a:rPr>
              <a:t>BONE DENSITY 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3829" y="2575042"/>
            <a:ext cx="5120113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77"/>
              </a:rPr>
              <a:t>“Scales are misleading as body weight is comprised of muscle, fat and bone all added together. DEXA determines bone mineral density (BMD) and exact body composition values.”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75000"/>
                </a:schemeClr>
              </a:solidFill>
              <a:latin typeface="Agency FB" panose="020B0503020202020204" pitchFamily="34" charset="77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77"/>
              </a:rPr>
              <a:t>T Score of -2.5 indicates osteoporosis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77"/>
              </a:rPr>
              <a:t>T Score o -1.0 to -2.5 indicates osteopenia (below normal bone density)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chemeClr val="tx2">
                  <a:lumMod val="75000"/>
                </a:schemeClr>
              </a:solidFill>
              <a:latin typeface="Agency FB" panose="020B0503020202020204" pitchFamily="34" charset="77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77"/>
              </a:rPr>
              <a:t>MOST ACCURATE FORM OF DIAGNOSIS OF BONE HEALTH AND BODY COMPOSITION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75000"/>
                </a:schemeClr>
              </a:solidFill>
              <a:latin typeface="Agency FB" panose="020B0503020202020204" pitchFamily="34" charset="77"/>
            </a:endParaRPr>
          </a:p>
        </p:txBody>
      </p:sp>
      <p:pic>
        <p:nvPicPr>
          <p:cNvPr id="11" name="Content Placeholder 10" descr="A picture containing food&#10;&#10;Description automatically generated">
            <a:extLst>
              <a:ext uri="{FF2B5EF4-FFF2-40B4-BE49-F238E27FC236}">
                <a16:creationId xmlns:a16="http://schemas.microsoft.com/office/drawing/2014/main" id="{27A7E847-34C5-4846-B3D4-C12176CDDE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9226" b="2"/>
          <a:stretch/>
        </p:blipFill>
        <p:spPr>
          <a:xfrm>
            <a:off x="5472451" y="10"/>
            <a:ext cx="7244482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F7C5C9-A895-7944-AB8F-F15D1A04609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832" y="6156659"/>
            <a:ext cx="823134" cy="5062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CCD2EB-AF1E-C34B-8EDA-DEAA1C2B7AAC}"/>
              </a:ext>
            </a:extLst>
          </p:cNvPr>
          <p:cNvSpPr/>
          <p:nvPr/>
        </p:nvSpPr>
        <p:spPr>
          <a:xfrm>
            <a:off x="-140677" y="1152144"/>
            <a:ext cx="268693" cy="333193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5B6CFC8-D285-1C4B-897E-601985EA7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00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gency FB" panose="020B0503020202020204" pitchFamily="34" charset="77"/>
              </a:rPr>
              <a:t>WARNING SIGNS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5125F-C41B-9441-8436-D3003576673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170" y="320590"/>
            <a:ext cx="1537335" cy="94551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F6EB9B-583C-A84A-A6CF-6514637D1A31}"/>
              </a:ext>
            </a:extLst>
          </p:cNvPr>
          <p:cNvCxnSpPr>
            <a:cxnSpLocks/>
          </p:cNvCxnSpPr>
          <p:nvPr/>
        </p:nvCxnSpPr>
        <p:spPr>
          <a:xfrm>
            <a:off x="0" y="1486553"/>
            <a:ext cx="9230264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C8BF7E1-4686-B84B-B0DC-79CA0E7899B7}"/>
              </a:ext>
            </a:extLst>
          </p:cNvPr>
          <p:cNvSpPr/>
          <p:nvPr/>
        </p:nvSpPr>
        <p:spPr>
          <a:xfrm>
            <a:off x="8293432" y="6492877"/>
            <a:ext cx="4346363" cy="2094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person, sport, outdoor, track&#10;&#10;Description automatically generated">
            <a:extLst>
              <a:ext uri="{FF2B5EF4-FFF2-40B4-BE49-F238E27FC236}">
                <a16:creationId xmlns:a16="http://schemas.microsoft.com/office/drawing/2014/main" id="{6D279EC7-A842-754E-AE9C-D4D7F38861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4" t="1459" r="16863" b="4775"/>
          <a:stretch/>
        </p:blipFill>
        <p:spPr>
          <a:xfrm>
            <a:off x="6479960" y="1756710"/>
            <a:ext cx="5500608" cy="43330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C33049E-6FE1-EF47-AAF5-42B7F1EB7F84}"/>
              </a:ext>
            </a:extLst>
          </p:cNvPr>
          <p:cNvSpPr/>
          <p:nvPr/>
        </p:nvSpPr>
        <p:spPr>
          <a:xfrm rot="16200000">
            <a:off x="3346816" y="1637619"/>
            <a:ext cx="5016184" cy="5016157"/>
          </a:xfrm>
          <a:prstGeom prst="rect">
            <a:avLst/>
          </a:prstGeom>
          <a:gradFill>
            <a:gsLst>
              <a:gs pos="14000">
                <a:schemeClr val="bg1"/>
              </a:gs>
              <a:gs pos="74000">
                <a:schemeClr val="bg1"/>
              </a:gs>
              <a:gs pos="83000">
                <a:schemeClr val="bg1">
                  <a:alpha val="84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200" y="1552576"/>
            <a:ext cx="7018867" cy="4531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77"/>
                <a:ea typeface="Calibri" charset="0"/>
                <a:cs typeface="Times New Roman" charset="0"/>
              </a:rPr>
              <a:t>Recurring stress fractures or reactions</a:t>
            </a:r>
          </a:p>
          <a:p>
            <a:pPr marL="457200" marR="0" lvl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77"/>
                <a:ea typeface="Calibri" charset="0"/>
                <a:cs typeface="Times New Roman" charset="0"/>
              </a:rPr>
              <a:t>loss of bone density</a:t>
            </a:r>
          </a:p>
          <a:p>
            <a:pPr marL="457200" marR="0" lvl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77"/>
                <a:ea typeface="Calibri" charset="0"/>
                <a:cs typeface="Times New Roman" charset="0"/>
              </a:rPr>
              <a:t>Menstrual irregularity</a:t>
            </a:r>
          </a:p>
          <a:p>
            <a:pPr marL="457200" marR="0" lvl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77"/>
                <a:ea typeface="Calibri" charset="0"/>
                <a:cs typeface="Times New Roman" charset="0"/>
              </a:rPr>
              <a:t>Decreased immunity –always getting sick </a:t>
            </a:r>
          </a:p>
          <a:p>
            <a:pPr marL="457200" marR="0" lvl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77"/>
                <a:ea typeface="Calibri" charset="0"/>
                <a:cs typeface="Times New Roman" charset="0"/>
              </a:rPr>
              <a:t>Excuses to skip meals-team dinners</a:t>
            </a:r>
          </a:p>
          <a:p>
            <a:pPr marL="457200" marR="0" lvl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77"/>
                <a:ea typeface="Calibri" charset="0"/>
                <a:cs typeface="Times New Roman" charset="0"/>
              </a:rPr>
              <a:t>Obsessive eating patterns / obsession with others food /major restrictions all the time</a:t>
            </a: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B2EE919-AFB0-A544-8C10-907C2D50D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41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44280" y="1735223"/>
            <a:ext cx="8907086" cy="3885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77"/>
                <a:ea typeface="Calibri" charset="0"/>
                <a:cs typeface="Times New Roman" charset="0"/>
              </a:rPr>
              <a:t>Teammates reporting concern</a:t>
            </a:r>
          </a:p>
          <a:p>
            <a:pPr marL="457200" marR="0" lvl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77"/>
                <a:ea typeface="Calibri" charset="0"/>
                <a:cs typeface="Times New Roman" charset="0"/>
              </a:rPr>
              <a:t>Addiction to exercise/refusal to take day off</a:t>
            </a:r>
          </a:p>
          <a:p>
            <a:pPr marL="457200" marR="0" lvl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77"/>
                <a:ea typeface="Calibri" charset="0"/>
                <a:cs typeface="Times New Roman" charset="0"/>
              </a:rPr>
              <a:t>Personality shifts-moodiness/withdraw from teammates</a:t>
            </a:r>
          </a:p>
          <a:p>
            <a:pPr marL="457200" marR="0" lvl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77"/>
                <a:ea typeface="Calibri" charset="0"/>
                <a:cs typeface="Times New Roman" charset="0"/>
              </a:rPr>
              <a:t>Dry nails and skin, loss of hair</a:t>
            </a:r>
          </a:p>
          <a:p>
            <a:pPr marL="457200" marR="0" lvl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77"/>
                <a:ea typeface="Calibri" charset="0"/>
                <a:cs typeface="Times New Roman" charset="0"/>
              </a:rPr>
              <a:t> Always cold, wearing baggy clothes and long sleeves even during practice to hide body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35D20-8FAF-AA4E-BD16-91695C0BC61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170" y="320590"/>
            <a:ext cx="1537335" cy="94551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3149173-F0B4-A245-A589-7265BA923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gency FB" panose="020B0503020202020204" pitchFamily="34" charset="77"/>
              </a:rPr>
              <a:t>WARNING SIGNS CONTINUED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30E03AB-8C98-4047-AE79-99F8A91AD530}"/>
              </a:ext>
            </a:extLst>
          </p:cNvPr>
          <p:cNvCxnSpPr>
            <a:cxnSpLocks/>
          </p:cNvCxnSpPr>
          <p:nvPr/>
        </p:nvCxnSpPr>
        <p:spPr>
          <a:xfrm>
            <a:off x="0" y="1486553"/>
            <a:ext cx="9230264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3CD9795-BD8A-7746-9F14-4BC0C10790DA}"/>
              </a:ext>
            </a:extLst>
          </p:cNvPr>
          <p:cNvSpPr/>
          <p:nvPr/>
        </p:nvSpPr>
        <p:spPr>
          <a:xfrm>
            <a:off x="8293432" y="6492877"/>
            <a:ext cx="4346363" cy="2094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A10CF58-232F-204F-B65D-3CA5E1BB4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2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gency FB" panose="020B0503020202020204" pitchFamily="34" charset="77"/>
              </a:rPr>
              <a:t>UNDERSTANDING YOUR WOMEN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75D6DA-8FF9-8444-BE14-8A88C5F6A74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170" y="320590"/>
            <a:ext cx="1537335" cy="945515"/>
          </a:xfrm>
          <a:prstGeom prst="rect">
            <a:avLst/>
          </a:prstGeom>
        </p:spPr>
      </p:pic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DCE4819C-E58A-4C9B-9146-262F420DB3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77242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EB0BC8-B167-EC40-B725-99775B7A1EDD}"/>
              </a:ext>
            </a:extLst>
          </p:cNvPr>
          <p:cNvCxnSpPr>
            <a:cxnSpLocks/>
          </p:cNvCxnSpPr>
          <p:nvPr/>
        </p:nvCxnSpPr>
        <p:spPr>
          <a:xfrm>
            <a:off x="0" y="1486553"/>
            <a:ext cx="9230264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BBF99C4-BFA8-3C40-BA33-BD4A26CDB9BE}"/>
              </a:ext>
            </a:extLst>
          </p:cNvPr>
          <p:cNvSpPr/>
          <p:nvPr/>
        </p:nvSpPr>
        <p:spPr>
          <a:xfrm>
            <a:off x="9655166" y="3920990"/>
            <a:ext cx="3397267" cy="3836020"/>
          </a:xfrm>
          <a:prstGeom prst="parallelogram">
            <a:avLst>
              <a:gd name="adj" fmla="val 76635"/>
            </a:avLst>
          </a:prstGeom>
          <a:solidFill>
            <a:schemeClr val="tx2">
              <a:lumMod val="60000"/>
              <a:lumOff val="40000"/>
              <a:alpha val="68000"/>
            </a:schemeClr>
          </a:solidFill>
          <a:ln>
            <a:solidFill>
              <a:schemeClr val="tx2">
                <a:lumMod val="60000"/>
                <a:lumOff val="40000"/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9876FF95-4EA4-E949-9FBB-CB241BD8FF79}"/>
              </a:ext>
            </a:extLst>
          </p:cNvPr>
          <p:cNvSpPr/>
          <p:nvPr/>
        </p:nvSpPr>
        <p:spPr>
          <a:xfrm>
            <a:off x="10397223" y="4345573"/>
            <a:ext cx="2655210" cy="3836020"/>
          </a:xfrm>
          <a:prstGeom prst="parallelogram">
            <a:avLst>
              <a:gd name="adj" fmla="val 96973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4879CA95-75A8-F443-BFDE-E6683DF0AA85}"/>
              </a:ext>
            </a:extLst>
          </p:cNvPr>
          <p:cNvSpPr/>
          <p:nvPr/>
        </p:nvSpPr>
        <p:spPr>
          <a:xfrm>
            <a:off x="-914110" y="-1552885"/>
            <a:ext cx="2655210" cy="3836020"/>
          </a:xfrm>
          <a:prstGeom prst="parallelogram">
            <a:avLst>
              <a:gd name="adj" fmla="val 96973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D04C399-13AA-CC43-B705-B44DE87FCE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7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gency FB" panose="020B0503020202020204" pitchFamily="34" charset="77"/>
              </a:rPr>
              <a:t>BUILDING CONFIDENCE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3512BD-73C8-C54B-B874-A2A3729D76C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170" y="320590"/>
            <a:ext cx="1537335" cy="94551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95A1C1D-C61A-664A-B6B8-8B83C987EA84}"/>
              </a:ext>
            </a:extLst>
          </p:cNvPr>
          <p:cNvCxnSpPr>
            <a:cxnSpLocks/>
          </p:cNvCxnSpPr>
          <p:nvPr/>
        </p:nvCxnSpPr>
        <p:spPr>
          <a:xfrm>
            <a:off x="0" y="1486553"/>
            <a:ext cx="9230264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rminator 6">
            <a:extLst>
              <a:ext uri="{FF2B5EF4-FFF2-40B4-BE49-F238E27FC236}">
                <a16:creationId xmlns:a16="http://schemas.microsoft.com/office/drawing/2014/main" id="{6E3021ED-C7E6-1E4E-9975-5D2CF61E79D6}"/>
              </a:ext>
            </a:extLst>
          </p:cNvPr>
          <p:cNvSpPr/>
          <p:nvPr/>
        </p:nvSpPr>
        <p:spPr>
          <a:xfrm>
            <a:off x="2589742" y="1681261"/>
            <a:ext cx="2206955" cy="735652"/>
          </a:xfrm>
          <a:prstGeom prst="flowChartTerminator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77"/>
              </a:rPr>
              <a:t>Performance Accomplishments</a:t>
            </a:r>
          </a:p>
        </p:txBody>
      </p:sp>
      <p:sp>
        <p:nvSpPr>
          <p:cNvPr id="8" name="Terminator 7">
            <a:extLst>
              <a:ext uri="{FF2B5EF4-FFF2-40B4-BE49-F238E27FC236}">
                <a16:creationId xmlns:a16="http://schemas.microsoft.com/office/drawing/2014/main" id="{FCD497C8-D9A7-174A-A4C0-05280FD604A5}"/>
              </a:ext>
            </a:extLst>
          </p:cNvPr>
          <p:cNvSpPr/>
          <p:nvPr/>
        </p:nvSpPr>
        <p:spPr>
          <a:xfrm>
            <a:off x="2589742" y="3389408"/>
            <a:ext cx="2206955" cy="735652"/>
          </a:xfrm>
          <a:prstGeom prst="flowChartTerminator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77"/>
              </a:rPr>
              <a:t>Verbal Persuasion</a:t>
            </a:r>
          </a:p>
        </p:txBody>
      </p:sp>
      <p:sp>
        <p:nvSpPr>
          <p:cNvPr id="9" name="Terminator 8">
            <a:extLst>
              <a:ext uri="{FF2B5EF4-FFF2-40B4-BE49-F238E27FC236}">
                <a16:creationId xmlns:a16="http://schemas.microsoft.com/office/drawing/2014/main" id="{B3831545-5544-2C43-A05D-16E3F104CE75}"/>
              </a:ext>
            </a:extLst>
          </p:cNvPr>
          <p:cNvSpPr/>
          <p:nvPr/>
        </p:nvSpPr>
        <p:spPr>
          <a:xfrm>
            <a:off x="2589742" y="4243481"/>
            <a:ext cx="2206955" cy="735652"/>
          </a:xfrm>
          <a:prstGeom prst="flowChartTerminator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77"/>
              </a:rPr>
              <a:t>Imagery Experiences</a:t>
            </a:r>
          </a:p>
        </p:txBody>
      </p:sp>
      <p:sp>
        <p:nvSpPr>
          <p:cNvPr id="10" name="Terminator 9">
            <a:extLst>
              <a:ext uri="{FF2B5EF4-FFF2-40B4-BE49-F238E27FC236}">
                <a16:creationId xmlns:a16="http://schemas.microsoft.com/office/drawing/2014/main" id="{85EC9F85-3E4F-204A-80B3-2F86360220AD}"/>
              </a:ext>
            </a:extLst>
          </p:cNvPr>
          <p:cNvSpPr/>
          <p:nvPr/>
        </p:nvSpPr>
        <p:spPr>
          <a:xfrm>
            <a:off x="2589742" y="5951628"/>
            <a:ext cx="2206955" cy="735652"/>
          </a:xfrm>
          <a:prstGeom prst="flowChartTerminator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77"/>
              </a:rPr>
              <a:t>Emotional States</a:t>
            </a:r>
          </a:p>
        </p:txBody>
      </p:sp>
      <p:sp>
        <p:nvSpPr>
          <p:cNvPr id="11" name="Terminator 10">
            <a:extLst>
              <a:ext uri="{FF2B5EF4-FFF2-40B4-BE49-F238E27FC236}">
                <a16:creationId xmlns:a16="http://schemas.microsoft.com/office/drawing/2014/main" id="{598C6449-42F1-4848-BA95-B62532EF91EF}"/>
              </a:ext>
            </a:extLst>
          </p:cNvPr>
          <p:cNvSpPr/>
          <p:nvPr/>
        </p:nvSpPr>
        <p:spPr>
          <a:xfrm>
            <a:off x="2589742" y="5097555"/>
            <a:ext cx="2206955" cy="735652"/>
          </a:xfrm>
          <a:prstGeom prst="flowChartTerminator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77"/>
              </a:rPr>
              <a:t>Physiological States</a:t>
            </a:r>
          </a:p>
        </p:txBody>
      </p:sp>
      <p:sp>
        <p:nvSpPr>
          <p:cNvPr id="12" name="Terminator 11">
            <a:extLst>
              <a:ext uri="{FF2B5EF4-FFF2-40B4-BE49-F238E27FC236}">
                <a16:creationId xmlns:a16="http://schemas.microsoft.com/office/drawing/2014/main" id="{EAEF6A31-1436-154B-B0B6-B2E267403491}"/>
              </a:ext>
            </a:extLst>
          </p:cNvPr>
          <p:cNvSpPr/>
          <p:nvPr/>
        </p:nvSpPr>
        <p:spPr>
          <a:xfrm>
            <a:off x="2589742" y="2535334"/>
            <a:ext cx="2206955" cy="735652"/>
          </a:xfrm>
          <a:prstGeom prst="flowChartTerminator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77"/>
              </a:rPr>
              <a:t>Being Involved with the Success of Others</a:t>
            </a:r>
          </a:p>
        </p:txBody>
      </p:sp>
      <p:sp>
        <p:nvSpPr>
          <p:cNvPr id="13" name="Terminator 12">
            <a:extLst>
              <a:ext uri="{FF2B5EF4-FFF2-40B4-BE49-F238E27FC236}">
                <a16:creationId xmlns:a16="http://schemas.microsoft.com/office/drawing/2014/main" id="{69F47222-18D3-9443-84FF-BAAC1C82CAA5}"/>
              </a:ext>
            </a:extLst>
          </p:cNvPr>
          <p:cNvSpPr/>
          <p:nvPr/>
        </p:nvSpPr>
        <p:spPr>
          <a:xfrm>
            <a:off x="5220593" y="3875656"/>
            <a:ext cx="2206955" cy="735652"/>
          </a:xfrm>
          <a:prstGeom prst="flowChartTerminator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77"/>
              </a:rPr>
              <a:t>Self-Confidence</a:t>
            </a:r>
          </a:p>
        </p:txBody>
      </p:sp>
      <p:sp>
        <p:nvSpPr>
          <p:cNvPr id="14" name="Terminator 13">
            <a:extLst>
              <a:ext uri="{FF2B5EF4-FFF2-40B4-BE49-F238E27FC236}">
                <a16:creationId xmlns:a16="http://schemas.microsoft.com/office/drawing/2014/main" id="{C0410C89-64D3-EE4C-A75B-C043D3F968BA}"/>
              </a:ext>
            </a:extLst>
          </p:cNvPr>
          <p:cNvSpPr/>
          <p:nvPr/>
        </p:nvSpPr>
        <p:spPr>
          <a:xfrm>
            <a:off x="7851444" y="3875656"/>
            <a:ext cx="2206955" cy="735652"/>
          </a:xfrm>
          <a:prstGeom prst="flowChartTerminator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77"/>
              </a:rPr>
              <a:t>Athletic Performance</a:t>
            </a:r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DAE27F94-6256-DE49-8A4B-436BFE944DD7}"/>
              </a:ext>
            </a:extLst>
          </p:cNvPr>
          <p:cNvCxnSpPr>
            <a:stCxn id="8" idx="3"/>
            <a:endCxn id="13" idx="1"/>
          </p:cNvCxnSpPr>
          <p:nvPr/>
        </p:nvCxnSpPr>
        <p:spPr>
          <a:xfrm>
            <a:off x="4796697" y="3757234"/>
            <a:ext cx="423896" cy="48624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716BC88D-5139-0846-961F-41213302C3AF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4778754" y="4243481"/>
            <a:ext cx="441839" cy="410889"/>
          </a:xfrm>
          <a:prstGeom prst="bentConnector3">
            <a:avLst>
              <a:gd name="adj1" fmla="val 5274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58C32123-850E-4A46-8531-F46442F81C3B}"/>
              </a:ext>
            </a:extLst>
          </p:cNvPr>
          <p:cNvCxnSpPr>
            <a:cxnSpLocks/>
            <a:stCxn id="12" idx="3"/>
            <a:endCxn id="13" idx="0"/>
          </p:cNvCxnSpPr>
          <p:nvPr/>
        </p:nvCxnSpPr>
        <p:spPr>
          <a:xfrm>
            <a:off x="4796697" y="2903160"/>
            <a:ext cx="1527374" cy="97249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0C80CF98-A3B2-464E-A96F-35881DA75697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4796697" y="2049087"/>
            <a:ext cx="1527373" cy="763029"/>
          </a:xfrm>
          <a:prstGeom prst="bentConnector3">
            <a:avLst>
              <a:gd name="adj1" fmla="val 9977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D49ED215-7D8E-7D4E-92B9-A7986B5E5DE1}"/>
              </a:ext>
            </a:extLst>
          </p:cNvPr>
          <p:cNvCxnSpPr>
            <a:cxnSpLocks/>
          </p:cNvCxnSpPr>
          <p:nvPr/>
        </p:nvCxnSpPr>
        <p:spPr>
          <a:xfrm flipV="1">
            <a:off x="4796697" y="4611307"/>
            <a:ext cx="1572780" cy="854073"/>
          </a:xfrm>
          <a:prstGeom prst="bentConnector3">
            <a:avLst>
              <a:gd name="adj1" fmla="val 9956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5960A0B2-F793-3C43-92C5-8123804C62CE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4796697" y="5574378"/>
            <a:ext cx="1572780" cy="745076"/>
          </a:xfrm>
          <a:prstGeom prst="bentConnector3">
            <a:avLst>
              <a:gd name="adj1" fmla="val 9964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119A3CCA-1A62-4C43-8B4C-CAE3F98A6885}"/>
              </a:ext>
            </a:extLst>
          </p:cNvPr>
          <p:cNvSpPr/>
          <p:nvPr/>
        </p:nvSpPr>
        <p:spPr>
          <a:xfrm>
            <a:off x="8293432" y="6656601"/>
            <a:ext cx="4346363" cy="4571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1A1021-3ACA-8D49-8E96-731F03E6279A}"/>
              </a:ext>
            </a:extLst>
          </p:cNvPr>
          <p:cNvSpPr/>
          <p:nvPr/>
        </p:nvSpPr>
        <p:spPr>
          <a:xfrm>
            <a:off x="-570891" y="1574713"/>
            <a:ext cx="2941558" cy="28795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9ABC86F-493D-C641-849C-FBBBFA2B1EB8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>
            <a:off x="7427548" y="4243482"/>
            <a:ext cx="4238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008BEE4-BBB0-0E46-AAD2-41242C47A8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99" b="1334"/>
          <a:stretch/>
        </p:blipFill>
        <p:spPr>
          <a:xfrm>
            <a:off x="30085" y="137155"/>
            <a:ext cx="12074608" cy="662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98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351</Words>
  <Application>Microsoft Macintosh PowerPoint</Application>
  <PresentationFormat>Widescreen</PresentationFormat>
  <Paragraphs>80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Agency FB</vt:lpstr>
      <vt:lpstr>Arial</vt:lpstr>
      <vt:lpstr>Calibri</vt:lpstr>
      <vt:lpstr>Calibri Light</vt:lpstr>
      <vt:lpstr>Office Theme</vt:lpstr>
      <vt:lpstr>The myth of what it takes to be a successful female distance runner    </vt:lpstr>
      <vt:lpstr>FEMALE ATHLETE TRIAD</vt:lpstr>
      <vt:lpstr>UNDERSTANDING THE FEMALE ATHLETE TRIAD</vt:lpstr>
      <vt:lpstr>RED-S </vt:lpstr>
      <vt:lpstr>BONE DENSITY </vt:lpstr>
      <vt:lpstr>WARNING SIGNS</vt:lpstr>
      <vt:lpstr>WARNING SIGNS CONTINUED</vt:lpstr>
      <vt:lpstr>UNDERSTANDING YOUR WOMEN </vt:lpstr>
      <vt:lpstr>BUILDING CONFIDENCE</vt:lpstr>
      <vt:lpstr>EMPOWERING YOUR WOMEN</vt:lpstr>
      <vt:lpstr>EMPOWERING YOUR WOMEN CONTINUED</vt:lpstr>
      <vt:lpstr>KNOW YOUR ROLE AS A COACH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myth of what it takes to be a successful female distance runner    </dc:title>
  <dc:creator>Annie Peterson</dc:creator>
  <cp:lastModifiedBy>Annie Peterson</cp:lastModifiedBy>
  <cp:revision>9</cp:revision>
  <dcterms:created xsi:type="dcterms:W3CDTF">2019-12-11T22:49:38Z</dcterms:created>
  <dcterms:modified xsi:type="dcterms:W3CDTF">2019-12-13T22:12:33Z</dcterms:modified>
</cp:coreProperties>
</file>